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9"/>
  </p:notesMasterIdLst>
  <p:sldIdLst>
    <p:sldId id="285" r:id="rId2"/>
    <p:sldId id="262" r:id="rId3"/>
    <p:sldId id="256" r:id="rId4"/>
    <p:sldId id="263" r:id="rId5"/>
    <p:sldId id="298" r:id="rId6"/>
    <p:sldId id="297" r:id="rId7"/>
    <p:sldId id="300" r:id="rId8"/>
    <p:sldId id="291" r:id="rId9"/>
    <p:sldId id="296" r:id="rId10"/>
    <p:sldId id="302" r:id="rId11"/>
    <p:sldId id="278" r:id="rId12"/>
    <p:sldId id="303" r:id="rId13"/>
    <p:sldId id="304" r:id="rId14"/>
    <p:sldId id="305" r:id="rId15"/>
    <p:sldId id="280" r:id="rId16"/>
    <p:sldId id="281" r:id="rId17"/>
    <p:sldId id="306" r:id="rId18"/>
    <p:sldId id="258" r:id="rId19"/>
    <p:sldId id="267" r:id="rId20"/>
    <p:sldId id="264" r:id="rId21"/>
    <p:sldId id="266" r:id="rId22"/>
    <p:sldId id="294" r:id="rId23"/>
    <p:sldId id="299" r:id="rId24"/>
    <p:sldId id="301" r:id="rId25"/>
    <p:sldId id="307" r:id="rId26"/>
    <p:sldId id="271" r:id="rId27"/>
    <p:sldId id="30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ey Qin" initials="LQ" lastIdx="1" clrIdx="0">
    <p:extLst>
      <p:ext uri="{19B8F6BF-5375-455C-9EA6-DF929625EA0E}">
        <p15:presenceInfo xmlns:p15="http://schemas.microsoft.com/office/powerpoint/2012/main" userId="S-1-5-21-3052554794-3770484871-3874881240-12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qut.edu.au\documents\StudentHome\group81$\n9632981\STANFORD%20Open%20Policing\VT_clean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AU"/>
              <a:t>Burn Down Chart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1">
                  <a:shade val="80000"/>
                  <a:satMod val="150000"/>
                </a:schemeClr>
              </a:solidFill>
              <a:ln w="9525" cap="rnd">
                <a:solidFill>
                  <a:schemeClr val="accent1"/>
                </a:solidFill>
                <a:round/>
              </a:ln>
              <a:effectLst>
                <a:outerShdw blurRad="44450" dist="13970" dir="5400000" algn="ctr" rotWithShape="0">
                  <a:srgbClr val="000000">
                    <a:alpha val="4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woPt" dir="tl"/>
              </a:scene3d>
              <a:sp3d prstMaterial="flat">
                <a:bevelT w="12700" h="25400" prst="coolSlant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Sheet1!$A$1:$A$11</c:f>
              <c:numCache>
                <c:formatCode>General</c:formatCode>
                <c:ptCount val="11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</c:numCache>
            </c:numRef>
          </c:xVal>
          <c:yVal>
            <c:numRef>
              <c:f>Sheet1!$B$1:$B$11</c:f>
              <c:numCache>
                <c:formatCode>General</c:formatCode>
                <c:ptCount val="11"/>
                <c:pt idx="0">
                  <c:v>80</c:v>
                </c:pt>
                <c:pt idx="1">
                  <c:v>78</c:v>
                </c:pt>
                <c:pt idx="2">
                  <c:v>68</c:v>
                </c:pt>
                <c:pt idx="3">
                  <c:v>55</c:v>
                </c:pt>
                <c:pt idx="4">
                  <c:v>46</c:v>
                </c:pt>
                <c:pt idx="5">
                  <c:v>37</c:v>
                </c:pt>
                <c:pt idx="6">
                  <c:v>27</c:v>
                </c:pt>
                <c:pt idx="7">
                  <c:v>17</c:v>
                </c:pt>
                <c:pt idx="8">
                  <c:v>12</c:v>
                </c:pt>
                <c:pt idx="9">
                  <c:v>7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39-4567-BAF1-1575E1EE5C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982624"/>
        <c:axId val="621984264"/>
      </c:scatterChart>
      <c:valAx>
        <c:axId val="62198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984264"/>
        <c:crosses val="autoZero"/>
        <c:crossBetween val="midCat"/>
      </c:valAx>
      <c:valAx>
        <c:axId val="621984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982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1402E-E743-4BA9-A4E8-123B24B5A7F5}" type="datetimeFigureOut">
              <a:rPr lang="en-AU" smtClean="0"/>
              <a:t>17/05/2018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D77B-2583-4122-A0FC-9AA1DBA3618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107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1E3E-D70D-4FE2-B2D0-DF6F5C6AE282}" type="datetime1">
              <a:rPr lang="en-AU" smtClean="0"/>
              <a:t>17/05/2018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760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35C64-51AB-497E-8B04-4583AFEA82A1}" type="datetime1">
              <a:rPr lang="en-AU" smtClean="0"/>
              <a:t>17/05/2018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30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1D33A-F622-4562-BD19-245DE9E1BBBB}" type="datetime1">
              <a:rPr lang="en-AU" smtClean="0"/>
              <a:t>17/05/2018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604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4296-5DF0-490C-9AFA-BD9E5EADE0FD}" type="datetime1">
              <a:rPr lang="en-AU" smtClean="0"/>
              <a:t>17/05/2018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956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A188-86EC-4FBC-A6FB-439CB584AF9D}" type="datetime1">
              <a:rPr lang="en-AU" smtClean="0"/>
              <a:t>17/05/2018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396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7CBE-8E4D-41C2-85B7-D0EA82E272E8}" type="datetime1">
              <a:rPr lang="en-AU" smtClean="0"/>
              <a:t>17/05/2018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7187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4F450-6B62-4FC2-9E14-2CD30A8052D4}" type="datetime1">
              <a:rPr lang="en-AU" smtClean="0"/>
              <a:t>17/05/2018</a:t>
            </a:fld>
            <a:endParaRPr lang="en-A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540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35BA-B91F-4683-BF57-DFD20F2103F8}" type="datetime1">
              <a:rPr lang="en-AU" smtClean="0"/>
              <a:t>17/05/2018</a:t>
            </a:fld>
            <a:endParaRPr lang="en-A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78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6251-0EEB-41DB-9AC8-757ECE45DE01}" type="datetime1">
              <a:rPr lang="en-AU" smtClean="0"/>
              <a:t>17/05/2018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596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0FE2-FCB3-4677-ADAA-30E4019E2791}" type="datetime1">
              <a:rPr lang="en-AU" smtClean="0"/>
              <a:t>17/05/2018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423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45498-4039-435D-B8E1-6AA64BB82F7A}" type="datetime1">
              <a:rPr lang="en-AU" smtClean="0"/>
              <a:t>17/05/2018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43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DEC01F0-2557-4CE5-848B-B0920C9AB9A0}" type="datetime1">
              <a:rPr lang="en-AU" smtClean="0"/>
              <a:t>17/05/2018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67122A7-723D-4C3E-BAFE-5FD1143E16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457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tsa.gov/risky-driving/speeding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a.licdn.com/mpr/mpr/AAEAAQAAAAAAAAc7AAAAJGU4NzE1MjFmLTI3ZWMtNDc1Ni05ZTlkLWI4YmY3MmU1NWZjZA.jpg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policing.stanford.edu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Introduce the project in a manner that can be comprehended by an audience with limited expertise in the topic area. </a:t>
            </a:r>
            <a:endParaRPr lang="en-AU" sz="1400" dirty="0"/>
          </a:p>
          <a:p>
            <a:pPr lvl="1"/>
            <a:r>
              <a:rPr lang="en-AU" dirty="0">
                <a:solidFill>
                  <a:schemeClr val="accent5"/>
                </a:solidFill>
              </a:rPr>
              <a:t>Project background and context</a:t>
            </a:r>
            <a:endParaRPr lang="en-AU" sz="1200" dirty="0">
              <a:solidFill>
                <a:schemeClr val="accent5"/>
              </a:solidFill>
            </a:endParaRPr>
          </a:p>
          <a:p>
            <a:pPr lvl="1"/>
            <a:r>
              <a:rPr lang="en-AU" dirty="0">
                <a:solidFill>
                  <a:schemeClr val="accent5"/>
                </a:solidFill>
              </a:rPr>
              <a:t>Clearly state the purpose </a:t>
            </a:r>
            <a:endParaRPr lang="en-AU" sz="1200" dirty="0">
              <a:solidFill>
                <a:schemeClr val="accent5"/>
              </a:solidFill>
            </a:endParaRPr>
          </a:p>
          <a:p>
            <a:pPr lvl="1"/>
            <a:r>
              <a:rPr lang="en-AU" dirty="0"/>
              <a:t>Clearly explain the deliverables</a:t>
            </a:r>
            <a:endParaRPr lang="en-AU" sz="1200" dirty="0"/>
          </a:p>
          <a:p>
            <a:pPr lvl="1"/>
            <a:r>
              <a:rPr lang="en-AU" dirty="0">
                <a:solidFill>
                  <a:schemeClr val="accent5"/>
                </a:solidFill>
              </a:rPr>
              <a:t>Justify your claims with various forms of evidence and argument</a:t>
            </a:r>
            <a:endParaRPr lang="en-AU" sz="1200" dirty="0">
              <a:solidFill>
                <a:schemeClr val="accent5"/>
              </a:solidFill>
            </a:endParaRPr>
          </a:p>
          <a:p>
            <a:pPr lvl="0"/>
            <a:r>
              <a:rPr lang="en-AU" dirty="0">
                <a:solidFill>
                  <a:schemeClr val="accent5"/>
                </a:solidFill>
              </a:rPr>
              <a:t>Give a brief overview on the approach used (this need not be too detailed, but enough to convince the audience that you had a well-considered plan for designing and executing the project)</a:t>
            </a:r>
            <a:endParaRPr lang="en-AU" sz="1400" dirty="0">
              <a:solidFill>
                <a:schemeClr val="accent5"/>
              </a:solidFill>
            </a:endParaRPr>
          </a:p>
          <a:p>
            <a:pPr lvl="0"/>
            <a:r>
              <a:rPr lang="en-AU" dirty="0" smtClean="0"/>
              <a:t>Clearly describe YOUR contributions from the project</a:t>
            </a:r>
            <a:endParaRPr lang="en-AU" sz="1400" dirty="0" smtClean="0"/>
          </a:p>
          <a:p>
            <a:pPr lvl="1"/>
            <a:r>
              <a:rPr lang="en-AU" dirty="0" smtClean="0"/>
              <a:t>Discuss your findings/outcomes: what artefacts did you create or what insights did you gain?</a:t>
            </a:r>
            <a:endParaRPr lang="en-AU" sz="1200" dirty="0" smtClean="0"/>
          </a:p>
          <a:p>
            <a:pPr lvl="1"/>
            <a:r>
              <a:rPr lang="en-AU" dirty="0"/>
              <a:t>Discuss the implications of your findings/outcomes (the ‘so what?’ of this work: who can use these findings/outcomes, and how might they use them?)</a:t>
            </a:r>
            <a:endParaRPr lang="en-AU" sz="1200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033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132063" cy="4601183"/>
          </a:xfrm>
        </p:spPr>
        <p:txBody>
          <a:bodyPr/>
          <a:lstStyle/>
          <a:p>
            <a:r>
              <a:rPr lang="en-US" dirty="0" smtClean="0"/>
              <a:t>Scrum and 3</a:t>
            </a:r>
            <a:r>
              <a:rPr lang="en-US" baseline="30000" dirty="0" smtClean="0"/>
              <a:t>rd</a:t>
            </a:r>
            <a:r>
              <a:rPr lang="en-US" dirty="0" smtClean="0"/>
              <a:t> party Tool to Manage Project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10</a:t>
            </a:fld>
            <a:endParaRPr lang="en-AU"/>
          </a:p>
        </p:txBody>
      </p:sp>
      <p:grpSp>
        <p:nvGrpSpPr>
          <p:cNvPr id="15" name="Group 14"/>
          <p:cNvGrpSpPr/>
          <p:nvPr/>
        </p:nvGrpSpPr>
        <p:grpSpPr>
          <a:xfrm>
            <a:off x="3374796" y="328857"/>
            <a:ext cx="8446416" cy="2984832"/>
            <a:chOff x="3564514" y="281722"/>
            <a:chExt cx="8050490" cy="2984832"/>
          </a:xfrm>
        </p:grpSpPr>
        <p:sp>
          <p:nvSpPr>
            <p:cNvPr id="6" name="右大括号 7">
              <a:extLst>
                <a:ext uri="{FF2B5EF4-FFF2-40B4-BE49-F238E27FC236}">
                  <a16:creationId xmlns:a16="http://schemas.microsoft.com/office/drawing/2014/main" id="{E6839C06-A462-47B5-9FC7-2AAB98867B48}"/>
                </a:ext>
              </a:extLst>
            </p:cNvPr>
            <p:cNvSpPr/>
            <p:nvPr/>
          </p:nvSpPr>
          <p:spPr>
            <a:xfrm rot="16200000">
              <a:off x="4745489" y="452877"/>
              <a:ext cx="446639" cy="1321910"/>
            </a:xfrm>
            <a:prstGeom prst="rightBrace">
              <a:avLst/>
            </a:prstGeom>
            <a:ln w="3492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矩形: 圆角 13">
              <a:extLst>
                <a:ext uri="{FF2B5EF4-FFF2-40B4-BE49-F238E27FC236}">
                  <a16:creationId xmlns:a16="http://schemas.microsoft.com/office/drawing/2014/main" id="{C55AA60D-A1A3-472B-BF8B-5BDE265F4082}"/>
                </a:ext>
              </a:extLst>
            </p:cNvPr>
            <p:cNvSpPr/>
            <p:nvPr/>
          </p:nvSpPr>
          <p:spPr>
            <a:xfrm>
              <a:off x="3900746" y="456261"/>
              <a:ext cx="2136124" cy="35154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00" b="1" dirty="0"/>
                <a:t>Phase </a:t>
              </a:r>
              <a:r>
                <a:rPr lang="en-AU" sz="1100" b="1" dirty="0" smtClean="0"/>
                <a:t>1:Data </a:t>
              </a:r>
              <a:r>
                <a:rPr lang="en-AU" sz="1100" b="1" dirty="0"/>
                <a:t>Preparation</a:t>
              </a:r>
            </a:p>
          </p:txBody>
        </p:sp>
        <p:sp>
          <p:nvSpPr>
            <p:cNvPr id="8" name="右大括号 8">
              <a:extLst>
                <a:ext uri="{FF2B5EF4-FFF2-40B4-BE49-F238E27FC236}">
                  <a16:creationId xmlns:a16="http://schemas.microsoft.com/office/drawing/2014/main" id="{14583233-23EF-4EC7-A14E-180506401B73}"/>
                </a:ext>
              </a:extLst>
            </p:cNvPr>
            <p:cNvSpPr/>
            <p:nvPr/>
          </p:nvSpPr>
          <p:spPr>
            <a:xfrm rot="16200000">
              <a:off x="7512547" y="358556"/>
              <a:ext cx="446639" cy="1443660"/>
            </a:xfrm>
            <a:prstGeom prst="rightBrace">
              <a:avLst>
                <a:gd name="adj1" fmla="val 20997"/>
                <a:gd name="adj2" fmla="val 51306"/>
              </a:avLst>
            </a:prstGeom>
            <a:ln w="3492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矩形: 圆角 14">
              <a:extLst>
                <a:ext uri="{FF2B5EF4-FFF2-40B4-BE49-F238E27FC236}">
                  <a16:creationId xmlns:a16="http://schemas.microsoft.com/office/drawing/2014/main" id="{D8BD48AF-1084-4AD3-B540-2F1E70AC5E8C}"/>
                </a:ext>
              </a:extLst>
            </p:cNvPr>
            <p:cNvSpPr/>
            <p:nvPr/>
          </p:nvSpPr>
          <p:spPr>
            <a:xfrm>
              <a:off x="6915856" y="456261"/>
              <a:ext cx="1640019" cy="35154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00" b="1" dirty="0"/>
                <a:t>Phase 2: </a:t>
              </a:r>
              <a:r>
                <a:rPr lang="en-AU" sz="1100" b="1" dirty="0" smtClean="0"/>
                <a:t>Data </a:t>
              </a:r>
              <a:r>
                <a:rPr lang="en-AU" sz="1100" b="1" dirty="0"/>
                <a:t>Analysis</a:t>
              </a:r>
            </a:p>
          </p:txBody>
        </p:sp>
        <p:sp>
          <p:nvSpPr>
            <p:cNvPr id="10" name="右大括号 9">
              <a:extLst>
                <a:ext uri="{FF2B5EF4-FFF2-40B4-BE49-F238E27FC236}">
                  <a16:creationId xmlns:a16="http://schemas.microsoft.com/office/drawing/2014/main" id="{C9ECDD76-65BA-4E46-AD25-099D6932E0BC}"/>
                </a:ext>
              </a:extLst>
            </p:cNvPr>
            <p:cNvSpPr/>
            <p:nvPr/>
          </p:nvSpPr>
          <p:spPr>
            <a:xfrm rot="16200000">
              <a:off x="9643182" y="688889"/>
              <a:ext cx="447559" cy="891925"/>
            </a:xfrm>
            <a:prstGeom prst="rightBrace">
              <a:avLst/>
            </a:prstGeom>
            <a:ln w="3492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矩形: 圆角 15">
              <a:extLst>
                <a:ext uri="{FF2B5EF4-FFF2-40B4-BE49-F238E27FC236}">
                  <a16:creationId xmlns:a16="http://schemas.microsoft.com/office/drawing/2014/main" id="{19842078-4BF4-44A5-8E52-95A00F2A44D3}"/>
                </a:ext>
              </a:extLst>
            </p:cNvPr>
            <p:cNvSpPr/>
            <p:nvPr/>
          </p:nvSpPr>
          <p:spPr>
            <a:xfrm>
              <a:off x="9035293" y="373550"/>
              <a:ext cx="1326147" cy="51696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00" b="1" dirty="0"/>
                <a:t>Phase 3: </a:t>
              </a:r>
            </a:p>
            <a:p>
              <a:pPr algn="ctr"/>
              <a:r>
                <a:rPr lang="en-AU" sz="1100" b="1" dirty="0"/>
                <a:t>Result Reflection</a:t>
              </a:r>
            </a:p>
          </p:txBody>
        </p:sp>
        <p:sp>
          <p:nvSpPr>
            <p:cNvPr id="12" name="右大括号 12">
              <a:extLst>
                <a:ext uri="{FF2B5EF4-FFF2-40B4-BE49-F238E27FC236}">
                  <a16:creationId xmlns:a16="http://schemas.microsoft.com/office/drawing/2014/main" id="{9355DC52-551E-4631-B504-553FFCA27367}"/>
                </a:ext>
              </a:extLst>
            </p:cNvPr>
            <p:cNvSpPr/>
            <p:nvPr/>
          </p:nvSpPr>
          <p:spPr>
            <a:xfrm rot="16200000">
              <a:off x="10866564" y="797003"/>
              <a:ext cx="365847" cy="734460"/>
            </a:xfrm>
            <a:prstGeom prst="rightBrace">
              <a:avLst/>
            </a:prstGeom>
            <a:ln w="3492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矩形: 圆角 16">
              <a:extLst>
                <a:ext uri="{FF2B5EF4-FFF2-40B4-BE49-F238E27FC236}">
                  <a16:creationId xmlns:a16="http://schemas.microsoft.com/office/drawing/2014/main" id="{684406E8-FCD0-4EAD-A21D-5E19F791E0EC}"/>
                </a:ext>
              </a:extLst>
            </p:cNvPr>
            <p:cNvSpPr/>
            <p:nvPr/>
          </p:nvSpPr>
          <p:spPr>
            <a:xfrm>
              <a:off x="10483969" y="281722"/>
              <a:ext cx="1131035" cy="629350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00" b="1" dirty="0"/>
                <a:t>Phase 4: </a:t>
              </a:r>
            </a:p>
            <a:p>
              <a:pPr algn="ctr"/>
              <a:r>
                <a:rPr lang="en-AU" sz="1100" b="1" dirty="0"/>
                <a:t>Result </a:t>
              </a:r>
            </a:p>
            <a:p>
              <a:pPr algn="ctr"/>
              <a:r>
                <a:rPr lang="en-AU" sz="1100" b="1" dirty="0"/>
                <a:t>Dissemination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54917" t="54811" r="13372" b="20447"/>
            <a:stretch/>
          </p:blipFill>
          <p:spPr>
            <a:xfrm>
              <a:off x="3564514" y="1298442"/>
              <a:ext cx="8050490" cy="1968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270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Outcomes </a:t>
            </a:r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11</a:t>
            </a:fld>
            <a:endParaRPr lang="en-AU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70248"/>
              </p:ext>
            </p:extLst>
          </p:nvPr>
        </p:nvGraphicFramePr>
        <p:xfrm>
          <a:off x="1055803" y="384722"/>
          <a:ext cx="10755197" cy="61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8629">
                  <a:extLst>
                    <a:ext uri="{9D8B030D-6E8A-4147-A177-3AD203B41FA5}">
                      <a16:colId xmlns:a16="http://schemas.microsoft.com/office/drawing/2014/main" val="1499964437"/>
                    </a:ext>
                  </a:extLst>
                </a:gridCol>
                <a:gridCol w="846261">
                  <a:extLst>
                    <a:ext uri="{9D8B030D-6E8A-4147-A177-3AD203B41FA5}">
                      <a16:colId xmlns:a16="http://schemas.microsoft.com/office/drawing/2014/main" val="798820317"/>
                    </a:ext>
                  </a:extLst>
                </a:gridCol>
                <a:gridCol w="1271956">
                  <a:extLst>
                    <a:ext uri="{9D8B030D-6E8A-4147-A177-3AD203B41FA5}">
                      <a16:colId xmlns:a16="http://schemas.microsoft.com/office/drawing/2014/main" val="2246251477"/>
                    </a:ext>
                  </a:extLst>
                </a:gridCol>
                <a:gridCol w="1584816">
                  <a:extLst>
                    <a:ext uri="{9D8B030D-6E8A-4147-A177-3AD203B41FA5}">
                      <a16:colId xmlns:a16="http://schemas.microsoft.com/office/drawing/2014/main" val="738327017"/>
                    </a:ext>
                  </a:extLst>
                </a:gridCol>
                <a:gridCol w="1641231">
                  <a:extLst>
                    <a:ext uri="{9D8B030D-6E8A-4147-A177-3AD203B41FA5}">
                      <a16:colId xmlns:a16="http://schemas.microsoft.com/office/drawing/2014/main" val="410390124"/>
                    </a:ext>
                  </a:extLst>
                </a:gridCol>
                <a:gridCol w="1395047">
                  <a:extLst>
                    <a:ext uri="{9D8B030D-6E8A-4147-A177-3AD203B41FA5}">
                      <a16:colId xmlns:a16="http://schemas.microsoft.com/office/drawing/2014/main" val="1320796373"/>
                    </a:ext>
                  </a:extLst>
                </a:gridCol>
                <a:gridCol w="1461720">
                  <a:extLst>
                    <a:ext uri="{9D8B030D-6E8A-4147-A177-3AD203B41FA5}">
                      <a16:colId xmlns:a16="http://schemas.microsoft.com/office/drawing/2014/main" val="273044571"/>
                    </a:ext>
                  </a:extLst>
                </a:gridCol>
                <a:gridCol w="1215537">
                  <a:extLst>
                    <a:ext uri="{9D8B030D-6E8A-4147-A177-3AD203B41FA5}">
                      <a16:colId xmlns:a16="http://schemas.microsoft.com/office/drawing/2014/main" val="2677832384"/>
                    </a:ext>
                  </a:extLst>
                </a:gridCol>
              </a:tblGrid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1" u="none" strike="noStrike" dirty="0">
                          <a:effectLst/>
                        </a:rPr>
                        <a:t>State</a:t>
                      </a:r>
                      <a:endParaRPr lang="en-A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1" u="none" strike="noStrike">
                          <a:effectLst/>
                        </a:rPr>
                        <a:t>Year</a:t>
                      </a:r>
                      <a:endParaRPr lang="en-A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1" u="none" strike="noStrike">
                          <a:effectLst/>
                        </a:rPr>
                        <a:t>Population</a:t>
                      </a:r>
                      <a:endParaRPr lang="en-A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1" u="none" strike="noStrike">
                          <a:effectLst/>
                        </a:rPr>
                        <a:t>Change%</a:t>
                      </a:r>
                      <a:endParaRPr lang="en-A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1" u="none" strike="noStrike">
                          <a:effectLst/>
                        </a:rPr>
                        <a:t>Licensed Driver</a:t>
                      </a:r>
                      <a:endParaRPr lang="en-A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1" u="none" strike="noStrike">
                          <a:effectLst/>
                        </a:rPr>
                        <a:t>Change%</a:t>
                      </a:r>
                      <a:endParaRPr lang="en-A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1" u="none" strike="noStrike">
                          <a:effectLst/>
                        </a:rPr>
                        <a:t>Violation</a:t>
                      </a:r>
                      <a:endParaRPr lang="en-AU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1" u="none" strike="noStrike" dirty="0">
                          <a:effectLst/>
                        </a:rPr>
                        <a:t>Chang%</a:t>
                      </a:r>
                      <a:endParaRPr lang="en-AU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1992483963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Washington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2009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6,667,426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</a:rPr>
                        <a:t> 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5,026,521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</a:rPr>
                        <a:t> 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1,246,132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</a:rPr>
                        <a:t> 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452715069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Washington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2010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6,741,386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1.11%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5,106,367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1.59%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1,207,779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-3.08%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110930646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Washington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2011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6,819,155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1.15%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5,178,789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1.42%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1,262,424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4.52%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351674650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Washington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2012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6,890,899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1.05%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5,227,889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1,219,979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-3.36%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609846851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Washington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2013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6,963,410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1.05%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5,301,630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1.41%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1,210,336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-0.79%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393040129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Washington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2014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7,046,931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1.20%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5,401,139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1.88%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1,167,353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-3.55%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472471215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Washington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2015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7,152,818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1.50%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5,516,314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2.13%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1,228,778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5.26%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1593320175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effectLst/>
                        </a:rPr>
                        <a:t>Colorado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2010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5,048,029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</a:rPr>
                        <a:t> 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3,779,273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</a:rPr>
                        <a:t> 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481,434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effectLst/>
                        </a:rPr>
                        <a:t> 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882437877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effectLst/>
                        </a:rPr>
                        <a:t>Colorado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2011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5,116,411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1.35%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3,669,816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-2.90%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470,556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-2.26%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103875423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effectLst/>
                        </a:rPr>
                        <a:t>Colorado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2012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5,186,330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1.37%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3,807,673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3.76%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426,282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-9.41%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346273632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effectLst/>
                        </a:rPr>
                        <a:t>Colorado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2013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5,262,556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1.47%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3,837,488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429,476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212616645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effectLst/>
                        </a:rPr>
                        <a:t>Colorado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2014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5,342,311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1.52%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3,883,362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1.20%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422,042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-1.73%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566786414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Colorado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2015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5,440,445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1.84%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3,974,521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2.35%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410,479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-2.74%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646804389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Nevada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2013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2,786,547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</a:rPr>
                        <a:t> 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1,728,060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</a:rPr>
                        <a:t> 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138,130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</a:rPr>
                        <a:t> 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1618973512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Nevada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2014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2,831,730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1.62%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1,796,443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3.96%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233,558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69.09%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19196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Nevada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2015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2,883,057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1.81%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1,835,511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2.17%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216,477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-7.31%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162511240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North Dakota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2010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674,518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483,097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effectLst/>
                        </a:rPr>
                        <a:t>70,739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218675373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North Dakota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2011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684,830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solidFill>
                            <a:srgbClr val="FF0000"/>
                          </a:solidFill>
                          <a:effectLst/>
                        </a:rPr>
                        <a:t>1.53%</a:t>
                      </a:r>
                      <a:endParaRPr lang="en-AU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490,146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1.46%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66,408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-6.12%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30957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North Dakota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2012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701,380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2.42%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502,807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2.58%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75,798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14.14%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535597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North Dakota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2013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722,908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3.07%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513,838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2.19%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69,511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-8.29%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154332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North Dakota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effectLst/>
                        </a:rPr>
                        <a:t>2014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738,658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2.18%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527,541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2.67%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effectLst/>
                        </a:rPr>
                        <a:t>71,412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2.73%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3223218516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Wyoming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2011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567,602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421,928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</a:rPr>
                        <a:t> 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96,902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000" u="none" strike="noStrike">
                          <a:effectLst/>
                        </a:rPr>
                        <a:t> </a:t>
                      </a:r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2235528488"/>
                  </a:ext>
                </a:extLst>
              </a:tr>
              <a:tr h="25642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Wyoming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u="none" strike="noStrike">
                          <a:solidFill>
                            <a:srgbClr val="00B0F0"/>
                          </a:solidFill>
                          <a:effectLst/>
                        </a:rPr>
                        <a:t>2012</a:t>
                      </a:r>
                      <a:endParaRPr lang="en-AU" sz="10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576,608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1.59%</a:t>
                      </a:r>
                      <a:endParaRPr lang="en-AU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421,580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-0.08%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96,237</a:t>
                      </a:r>
                      <a:endParaRPr lang="en-AU" sz="10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-0.69%</a:t>
                      </a:r>
                      <a:endParaRPr lang="en-AU" sz="1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5" marR="9065" marT="9065" marB="0" anchor="b"/>
                </a:tc>
                <a:extLst>
                  <a:ext uri="{0D108BD9-81ED-4DB2-BD59-A6C34878D82A}">
                    <a16:rowId xmlns:a16="http://schemas.microsoft.com/office/drawing/2014/main" val="404522665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46750" y="0"/>
            <a:ext cx="33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F0"/>
                </a:solidFill>
              </a:rPr>
              <a:t>By Population Size Order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6500" y="-15389"/>
            <a:ext cx="279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C000"/>
                </a:solidFill>
              </a:rPr>
              <a:t>Demographic Overview</a:t>
            </a:r>
          </a:p>
        </p:txBody>
      </p:sp>
    </p:spTree>
    <p:extLst>
      <p:ext uri="{BB962C8B-B14F-4D97-AF65-F5344CB8AC3E}">
        <p14:creationId xmlns:p14="http://schemas.microsoft.com/office/powerpoint/2010/main" val="3584208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Colorado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12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5444" t="18409" r="18252" b="14684"/>
          <a:stretch/>
        </p:blipFill>
        <p:spPr>
          <a:xfrm>
            <a:off x="1854198" y="544703"/>
            <a:ext cx="10146615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3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Nevada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13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756" t="19144" r="22026" b="21832"/>
          <a:stretch/>
        </p:blipFill>
        <p:spPr>
          <a:xfrm>
            <a:off x="1943100" y="290145"/>
            <a:ext cx="9601200" cy="4776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1900" y="5725020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Rule1: Driver with DUI would be put into the jail.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977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Washington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14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4673600" y="50419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Hard to tell clearly about the rules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5990"/>
          <a:stretch/>
        </p:blipFill>
        <p:spPr>
          <a:xfrm>
            <a:off x="2119362" y="351822"/>
            <a:ext cx="10045700" cy="4182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253" t="21113" r="72136" b="71973"/>
          <a:stretch/>
        </p:blipFill>
        <p:spPr>
          <a:xfrm>
            <a:off x="5208360" y="5411232"/>
            <a:ext cx="6245679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7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It</a:t>
            </a:r>
            <a:br>
              <a:rPr lang="en-AU" dirty="0" smtClean="0"/>
            </a:br>
            <a:r>
              <a:rPr lang="en-AU" dirty="0" smtClean="0"/>
              <a:t>increased greatly 69% in all types of violations from 2013 to 2014</a:t>
            </a:r>
            <a:endParaRPr lang="en-A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872091"/>
              </p:ext>
            </p:extLst>
          </p:nvPr>
        </p:nvGraphicFramePr>
        <p:xfrm>
          <a:off x="3200401" y="711200"/>
          <a:ext cx="2692400" cy="4459920"/>
        </p:xfrm>
        <a:graphic>
          <a:graphicData uri="http://schemas.openxmlformats.org/drawingml/2006/table">
            <a:tbl>
              <a:tblPr/>
              <a:tblGrid>
                <a:gridCol w="1426571">
                  <a:extLst>
                    <a:ext uri="{9D8B030D-6E8A-4147-A177-3AD203B41FA5}">
                      <a16:colId xmlns:a16="http://schemas.microsoft.com/office/drawing/2014/main" val="1240430496"/>
                    </a:ext>
                  </a:extLst>
                </a:gridCol>
                <a:gridCol w="567261">
                  <a:extLst>
                    <a:ext uri="{9D8B030D-6E8A-4147-A177-3AD203B41FA5}">
                      <a16:colId xmlns:a16="http://schemas.microsoft.com/office/drawing/2014/main" val="1270113101"/>
                    </a:ext>
                  </a:extLst>
                </a:gridCol>
                <a:gridCol w="698568">
                  <a:extLst>
                    <a:ext uri="{9D8B030D-6E8A-4147-A177-3AD203B41FA5}">
                      <a16:colId xmlns:a16="http://schemas.microsoft.com/office/drawing/2014/main" val="1781727432"/>
                    </a:ext>
                  </a:extLst>
                </a:gridCol>
              </a:tblGrid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107433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phone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611918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900492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174980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License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982815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045681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Moving violation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038813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08842"/>
                  </a:ext>
                </a:extLst>
              </a:tr>
              <a:tr h="45814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(non-mapped)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83010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Paperwork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764684"/>
                  </a:ext>
                </a:extLst>
              </a:tr>
              <a:tr h="458141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Registration/plates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522441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Safe movement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415561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Seat belt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680594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Speeding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774503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Stop sign/light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075539"/>
                  </a:ext>
                </a:extLst>
              </a:tr>
              <a:tr h="253117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138130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233558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21391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15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97" t="20977" r="36889" b="41140"/>
          <a:stretch/>
        </p:blipFill>
        <p:spPr>
          <a:xfrm>
            <a:off x="6059627" y="1123837"/>
            <a:ext cx="6105435" cy="27496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52598" y="6352143"/>
            <a:ext cx="7747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http://time.com/money/3762033/traffic-ticket-decrease-speed-limits-police/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2108" y="4128688"/>
            <a:ext cx="45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>
                <a:solidFill>
                  <a:srgbClr val="00B0F0"/>
                </a:solidFill>
              </a:rPr>
              <a:t>SO:</a:t>
            </a:r>
          </a:p>
          <a:p>
            <a:pPr algn="ctr"/>
            <a:r>
              <a:rPr lang="en-AU" b="1" dirty="0" smtClean="0">
                <a:solidFill>
                  <a:srgbClr val="00B0F0"/>
                </a:solidFill>
              </a:rPr>
              <a:t>Incomplete data from Nevada Law Enforced Agencies supplied to Stanford Dataset</a:t>
            </a:r>
            <a:endParaRPr lang="en-AU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99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16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2864030" y="340457"/>
            <a:ext cx="660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00B0F0"/>
                </a:solidFill>
              </a:rPr>
              <a:t>The percentage of the targeted violation based on the total violation, by State, by violation</a:t>
            </a:r>
            <a:endParaRPr lang="en-AU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39999"/>
              </p:ext>
            </p:extLst>
          </p:nvPr>
        </p:nvGraphicFramePr>
        <p:xfrm>
          <a:off x="1259310" y="1260231"/>
          <a:ext cx="10513590" cy="1485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009">
                  <a:extLst>
                    <a:ext uri="{9D8B030D-6E8A-4147-A177-3AD203B41FA5}">
                      <a16:colId xmlns:a16="http://schemas.microsoft.com/office/drawing/2014/main" val="3980350062"/>
                    </a:ext>
                  </a:extLst>
                </a:gridCol>
                <a:gridCol w="970784">
                  <a:extLst>
                    <a:ext uri="{9D8B030D-6E8A-4147-A177-3AD203B41FA5}">
                      <a16:colId xmlns:a16="http://schemas.microsoft.com/office/drawing/2014/main" val="3626221630"/>
                    </a:ext>
                  </a:extLst>
                </a:gridCol>
                <a:gridCol w="802515">
                  <a:extLst>
                    <a:ext uri="{9D8B030D-6E8A-4147-A177-3AD203B41FA5}">
                      <a16:colId xmlns:a16="http://schemas.microsoft.com/office/drawing/2014/main" val="1973475103"/>
                    </a:ext>
                  </a:extLst>
                </a:gridCol>
                <a:gridCol w="650425">
                  <a:extLst>
                    <a:ext uri="{9D8B030D-6E8A-4147-A177-3AD203B41FA5}">
                      <a16:colId xmlns:a16="http://schemas.microsoft.com/office/drawing/2014/main" val="4211517207"/>
                    </a:ext>
                  </a:extLst>
                </a:gridCol>
                <a:gridCol w="1035503">
                  <a:extLst>
                    <a:ext uri="{9D8B030D-6E8A-4147-A177-3AD203B41FA5}">
                      <a16:colId xmlns:a16="http://schemas.microsoft.com/office/drawing/2014/main" val="2035844713"/>
                    </a:ext>
                  </a:extLst>
                </a:gridCol>
                <a:gridCol w="880178">
                  <a:extLst>
                    <a:ext uri="{9D8B030D-6E8A-4147-A177-3AD203B41FA5}">
                      <a16:colId xmlns:a16="http://schemas.microsoft.com/office/drawing/2014/main" val="911860194"/>
                    </a:ext>
                  </a:extLst>
                </a:gridCol>
                <a:gridCol w="922244">
                  <a:extLst>
                    <a:ext uri="{9D8B030D-6E8A-4147-A177-3AD203B41FA5}">
                      <a16:colId xmlns:a16="http://schemas.microsoft.com/office/drawing/2014/main" val="1281492425"/>
                    </a:ext>
                  </a:extLst>
                </a:gridCol>
                <a:gridCol w="766919">
                  <a:extLst>
                    <a:ext uri="{9D8B030D-6E8A-4147-A177-3AD203B41FA5}">
                      <a16:colId xmlns:a16="http://schemas.microsoft.com/office/drawing/2014/main" val="301427853"/>
                    </a:ext>
                  </a:extLst>
                </a:gridCol>
                <a:gridCol w="983728">
                  <a:extLst>
                    <a:ext uri="{9D8B030D-6E8A-4147-A177-3AD203B41FA5}">
                      <a16:colId xmlns:a16="http://schemas.microsoft.com/office/drawing/2014/main" val="2584749961"/>
                    </a:ext>
                  </a:extLst>
                </a:gridCol>
                <a:gridCol w="805750">
                  <a:extLst>
                    <a:ext uri="{9D8B030D-6E8A-4147-A177-3AD203B41FA5}">
                      <a16:colId xmlns:a16="http://schemas.microsoft.com/office/drawing/2014/main" val="1281932850"/>
                    </a:ext>
                  </a:extLst>
                </a:gridCol>
                <a:gridCol w="1155233">
                  <a:extLst>
                    <a:ext uri="{9D8B030D-6E8A-4147-A177-3AD203B41FA5}">
                      <a16:colId xmlns:a16="http://schemas.microsoft.com/office/drawing/2014/main" val="1617063984"/>
                    </a:ext>
                  </a:extLst>
                </a:gridCol>
                <a:gridCol w="621302">
                  <a:extLst>
                    <a:ext uri="{9D8B030D-6E8A-4147-A177-3AD203B41FA5}">
                      <a16:colId xmlns:a16="http://schemas.microsoft.com/office/drawing/2014/main" val="2876668719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>
                          <a:effectLst/>
                        </a:rPr>
                        <a:t>State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>
                          <a:effectLst/>
                        </a:rPr>
                        <a:t>Total Violation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>
                          <a:effectLst/>
                        </a:rPr>
                        <a:t>Speeding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>
                          <a:effectLst/>
                        </a:rPr>
                        <a:t>S ~ TV%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>
                          <a:effectLst/>
                        </a:rPr>
                        <a:t>Safe movement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>
                          <a:effectLst/>
                        </a:rPr>
                        <a:t>Sm ~ TV%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>
                          <a:effectLst/>
                        </a:rPr>
                        <a:t>DUI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>
                          <a:effectLst/>
                        </a:rPr>
                        <a:t>DUI ~ TV%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>
                          <a:effectLst/>
                        </a:rPr>
                        <a:t>Cell Phone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>
                          <a:effectLst/>
                        </a:rPr>
                        <a:t>CP ~ TV%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>
                          <a:effectLst/>
                        </a:rPr>
                        <a:t>Moving violation</a:t>
                      </a:r>
                      <a:endParaRPr lang="en-AU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err="1">
                          <a:effectLst/>
                        </a:rPr>
                        <a:t>Mv</a:t>
                      </a:r>
                      <a:r>
                        <a:rPr lang="en-AU" sz="1100" b="1" u="none" strike="noStrike" dirty="0">
                          <a:effectLst/>
                        </a:rPr>
                        <a:t> ~ TV%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407959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Washington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8,624,032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3333374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38.65%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1757357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20.38%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136985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1.59%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125124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1.45%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109765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1.27%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64796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Colorado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2,584,744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968124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37.46%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420260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16.26%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36010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1.39%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2447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0.09%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3788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0.15%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007583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Nevada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737,294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288802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39.17%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90138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12.23%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5592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0.76%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41457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5.62%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7136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0.97%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034449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North Dakota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330,063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204733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62.03%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11271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3.41%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9821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2.98%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429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0.13%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 dirty="0">
                          <a:effectLst/>
                        </a:rPr>
                        <a:t> N/A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N/A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131739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u="none" strike="noStrike">
                          <a:effectLst/>
                        </a:rPr>
                        <a:t>Wyoming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173,455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121705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70.17%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7494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4.32%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2306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1.33%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>
                          <a:effectLst/>
                        </a:rPr>
                        <a:t>136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0.08%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371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u="none" strike="noStrike" dirty="0">
                          <a:effectLst/>
                        </a:rPr>
                        <a:t>0.21%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685136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2080" t="23521" r="18293" b="39110"/>
          <a:stretch/>
        </p:blipFill>
        <p:spPr>
          <a:xfrm>
            <a:off x="0" y="2856333"/>
            <a:ext cx="7094836" cy="30050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13400" y="6352143"/>
            <a:ext cx="37689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dirty="0"/>
              <a:t>https://www.nevadadot.com/safety/handheld-cell-phone-ban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5328" t="51617" r="26772" b="37184"/>
          <a:stretch/>
        </p:blipFill>
        <p:spPr>
          <a:xfrm>
            <a:off x="7159880" y="3019574"/>
            <a:ext cx="4635500" cy="6096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83248" y="4161342"/>
            <a:ext cx="45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>
                <a:solidFill>
                  <a:srgbClr val="00B0F0"/>
                </a:solidFill>
              </a:rPr>
              <a:t>SO:</a:t>
            </a:r>
          </a:p>
          <a:p>
            <a:pPr algn="ctr"/>
            <a:r>
              <a:rPr lang="en-AU" b="1" dirty="0" smtClean="0">
                <a:solidFill>
                  <a:srgbClr val="00B0F0"/>
                </a:solidFill>
              </a:rPr>
              <a:t>Every state has strict law based on different violations. Hard to explain why Nevada has higher violation percentage in cell phone.</a:t>
            </a:r>
            <a:endParaRPr lang="en-AU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6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17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903" t="19630" r="18333" b="16543"/>
          <a:stretch/>
        </p:blipFill>
        <p:spPr>
          <a:xfrm>
            <a:off x="0" y="141478"/>
            <a:ext cx="120269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4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998282"/>
            <a:ext cx="2947482" cy="4601183"/>
          </a:xfrm>
        </p:spPr>
        <p:txBody>
          <a:bodyPr/>
          <a:lstStyle/>
          <a:p>
            <a:r>
              <a:rPr lang="en-AU" b="1" dirty="0" smtClean="0"/>
              <a:t>Significance of Outcomes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7091" y="496889"/>
            <a:ext cx="7903632" cy="6007605"/>
          </a:xfrm>
        </p:spPr>
        <p:txBody>
          <a:bodyPr>
            <a:normAutofit/>
          </a:bodyPr>
          <a:lstStyle/>
          <a:p>
            <a:r>
              <a:rPr lang="en-AU" b="1" u="sng" dirty="0"/>
              <a:t>Motivation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 smtClean="0">
                <a:sym typeface="Wingdings" panose="05000000000000000000" pitchFamily="2" charset="2"/>
              </a:rPr>
              <a:t>Improving data collection, analysis and reporting by </a:t>
            </a:r>
            <a:r>
              <a:rPr lang="en-AU" dirty="0" smtClean="0">
                <a:solidFill>
                  <a:srgbClr val="7030A0"/>
                </a:solidFill>
                <a:sym typeface="Wingdings" panose="05000000000000000000" pitchFamily="2" charset="2"/>
              </a:rPr>
              <a:t>law enforcement agencies</a:t>
            </a:r>
            <a:r>
              <a:rPr lang="en-AU" dirty="0" smtClean="0">
                <a:sym typeface="Wingdings" panose="05000000000000000000" pitchFamily="2" charset="2"/>
              </a:rPr>
              <a:t/>
            </a:r>
            <a:br>
              <a:rPr lang="en-AU" dirty="0" smtClean="0">
                <a:sym typeface="Wingdings" panose="05000000000000000000" pitchFamily="2" charset="2"/>
              </a:rPr>
            </a:br>
            <a:r>
              <a:rPr lang="en-AU" dirty="0"/>
              <a:t/>
            </a:r>
            <a:br>
              <a:rPr lang="en-AU" dirty="0"/>
            </a:b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 smtClean="0">
                <a:sym typeface="Wingdings" panose="05000000000000000000" pitchFamily="2" charset="2"/>
              </a:rPr>
              <a:t>Facilitating the policing </a:t>
            </a:r>
            <a:r>
              <a:rPr lang="en-AU" dirty="0" smtClean="0">
                <a:solidFill>
                  <a:srgbClr val="7030A0"/>
                </a:solidFill>
                <a:sym typeface="Wingdings" panose="05000000000000000000" pitchFamily="2" charset="2"/>
              </a:rPr>
              <a:t>policy maker </a:t>
            </a:r>
            <a:r>
              <a:rPr lang="en-AU" dirty="0" smtClean="0">
                <a:sym typeface="Wingdings" panose="05000000000000000000" pitchFamily="2" charset="2"/>
              </a:rPr>
              <a:t>and police practices in diverse communities</a:t>
            </a:r>
            <a:br>
              <a:rPr lang="en-AU" dirty="0" smtClean="0">
                <a:sym typeface="Wingdings" panose="05000000000000000000" pitchFamily="2" charset="2"/>
              </a:rPr>
            </a:br>
            <a:r>
              <a:rPr lang="en-AU" dirty="0" smtClean="0">
                <a:sym typeface="Wingdings" panose="05000000000000000000" pitchFamily="2" charset="2"/>
              </a:rPr>
              <a:t/>
            </a:r>
            <a:br>
              <a:rPr lang="en-AU" dirty="0" smtClean="0">
                <a:sym typeface="Wingdings" panose="05000000000000000000" pitchFamily="2" charset="2"/>
              </a:rPr>
            </a:b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 smtClean="0">
                <a:sym typeface="Wingdings" panose="05000000000000000000" pitchFamily="2" charset="2"/>
              </a:rPr>
              <a:t>Contributing to </a:t>
            </a:r>
            <a:r>
              <a:rPr lang="en-AU" dirty="0" smtClean="0">
                <a:solidFill>
                  <a:srgbClr val="7030A0"/>
                </a:solidFill>
                <a:sym typeface="Wingdings" panose="05000000000000000000" pitchFamily="2" charset="2"/>
              </a:rPr>
              <a:t>the research, journalism and commentary </a:t>
            </a:r>
            <a:r>
              <a:rPr lang="en-AU" dirty="0" smtClean="0">
                <a:sym typeface="Wingdings" panose="05000000000000000000" pitchFamily="2" charset="2"/>
              </a:rPr>
              <a:t>related to the policing data</a:t>
            </a:r>
            <a:endParaRPr lang="en-AU" dirty="0">
              <a:sym typeface="Wingdings" panose="05000000000000000000" pitchFamily="2" charset="2"/>
            </a:endParaRPr>
          </a:p>
          <a:p>
            <a:endParaRPr lang="en-AU" dirty="0"/>
          </a:p>
          <a:p>
            <a:r>
              <a:rPr lang="en-AU" b="1" u="sng" dirty="0"/>
              <a:t>Anticipated Significance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 smtClean="0">
                <a:sym typeface="Wingdings" panose="05000000000000000000" pitchFamily="2" charset="2"/>
              </a:rPr>
              <a:t>Developing the driver guideline including safety tips for diverse groups</a:t>
            </a:r>
            <a:r>
              <a:rPr lang="en-AU" dirty="0">
                <a:sym typeface="Wingdings" panose="05000000000000000000" pitchFamily="2" charset="2"/>
              </a:rPr>
              <a:t/>
            </a:r>
            <a:br>
              <a:rPr lang="en-AU" dirty="0">
                <a:sym typeface="Wingdings" panose="05000000000000000000" pitchFamily="2" charset="2"/>
              </a:rPr>
            </a:br>
            <a:r>
              <a:rPr lang="en-AU" dirty="0">
                <a:sym typeface="Wingdings" panose="05000000000000000000" pitchFamily="2" charset="2"/>
              </a:rPr>
              <a:t/>
            </a:r>
            <a:br>
              <a:rPr lang="en-AU" dirty="0">
                <a:sym typeface="Wingdings" panose="05000000000000000000" pitchFamily="2" charset="2"/>
              </a:rPr>
            </a:b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 smtClean="0">
                <a:sym typeface="Wingdings" panose="05000000000000000000" pitchFamily="2" charset="2"/>
              </a:rPr>
              <a:t>Improving the traffic warning </a:t>
            </a:r>
            <a:r>
              <a:rPr lang="en-AU" dirty="0">
                <a:sym typeface="Wingdings" panose="05000000000000000000" pitchFamily="2" charset="2"/>
              </a:rPr>
              <a:t>signs</a:t>
            </a:r>
            <a:br>
              <a:rPr lang="en-AU" dirty="0">
                <a:sym typeface="Wingdings" panose="05000000000000000000" pitchFamily="2" charset="2"/>
              </a:rPr>
            </a:br>
            <a:r>
              <a:rPr lang="en-AU" dirty="0">
                <a:sym typeface="Wingdings" panose="05000000000000000000" pitchFamily="2" charset="2"/>
              </a:rPr>
              <a:t/>
            </a:r>
            <a:br>
              <a:rPr lang="en-AU" dirty="0">
                <a:sym typeface="Wingdings" panose="05000000000000000000" pitchFamily="2" charset="2"/>
              </a:rPr>
            </a:b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 smtClean="0">
                <a:sym typeface="Wingdings" panose="05000000000000000000" pitchFamily="2" charset="2"/>
              </a:rPr>
              <a:t>Encouraging the spread of IOT to supervise the driving error activities rather than patrolling and filling in various log data</a:t>
            </a:r>
            <a:endParaRPr lang="en-AU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5778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04" y="895236"/>
            <a:ext cx="2947482" cy="4601183"/>
          </a:xfrm>
        </p:spPr>
        <p:txBody>
          <a:bodyPr/>
          <a:lstStyle/>
          <a:p>
            <a:r>
              <a:rPr lang="en-US" dirty="0" smtClean="0"/>
              <a:t>Significance of </a:t>
            </a:r>
            <a:r>
              <a:rPr lang="en-US" dirty="0" smtClean="0"/>
              <a:t>Outcome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smtClean="0"/>
              <a:t>Examples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18" r="883" b="11457"/>
          <a:stretch/>
        </p:blipFill>
        <p:spPr>
          <a:xfrm>
            <a:off x="2871497" y="132254"/>
            <a:ext cx="9287692" cy="42176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19</a:t>
            </a:fld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0" y="6606059"/>
            <a:ext cx="2011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Pictures from </a:t>
            </a:r>
            <a:r>
              <a:rPr lang="en-US" sz="900" dirty="0" smtClean="0">
                <a:solidFill>
                  <a:schemeClr val="accent3"/>
                </a:solidFill>
              </a:rPr>
              <a:t>http</a:t>
            </a:r>
            <a:r>
              <a:rPr lang="en-US" sz="900" dirty="0">
                <a:solidFill>
                  <a:schemeClr val="accent3"/>
                </a:solidFill>
              </a:rPr>
              <a:t>://www.wsp.wa.gov/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85006" y="1036796"/>
            <a:ext cx="8660674" cy="2847370"/>
            <a:chOff x="3728100" y="1280160"/>
            <a:chExt cx="8026358" cy="2655464"/>
          </a:xfrm>
        </p:grpSpPr>
        <p:sp>
          <p:nvSpPr>
            <p:cNvPr id="7" name="Oval 6"/>
            <p:cNvSpPr/>
            <p:nvPr/>
          </p:nvSpPr>
          <p:spPr>
            <a:xfrm>
              <a:off x="3728100" y="2482158"/>
              <a:ext cx="1635547" cy="14534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/>
            <p:cNvSpPr/>
            <p:nvPr/>
          </p:nvSpPr>
          <p:spPr>
            <a:xfrm>
              <a:off x="10118911" y="2482158"/>
              <a:ext cx="1635547" cy="14534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6722569" y="1280160"/>
              <a:ext cx="1635547" cy="35269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11681" y="4381130"/>
            <a:ext cx="7773690" cy="2230577"/>
            <a:chOff x="4488693" y="4540674"/>
            <a:chExt cx="7268220" cy="19114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31653" t="30603" r="30081" b="34650"/>
            <a:stretch/>
          </p:blipFill>
          <p:spPr>
            <a:xfrm>
              <a:off x="8014472" y="4540675"/>
              <a:ext cx="3742441" cy="191148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30921" t="27708" r="30549" b="36433"/>
            <a:stretch/>
          </p:blipFill>
          <p:spPr>
            <a:xfrm>
              <a:off x="4488693" y="4540674"/>
              <a:ext cx="3468268" cy="1815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62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Outline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2</a:t>
            </a:fld>
            <a:endParaRPr lang="en-AU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43D9C34F-D875-48F8-A71B-3291EAEF9D99}"/>
              </a:ext>
            </a:extLst>
          </p:cNvPr>
          <p:cNvSpPr/>
          <p:nvPr/>
        </p:nvSpPr>
        <p:spPr>
          <a:xfrm>
            <a:off x="4002192" y="769297"/>
            <a:ext cx="7140421" cy="53929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	1. </a:t>
            </a: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Complexity of Data + Project Background (top, worse driver) + Project Problem + Motivation</a:t>
            </a:r>
            <a:endParaRPr lang="en-AU" b="1" i="1" dirty="0">
              <a:solidFill>
                <a:srgbClr val="FFC000"/>
              </a:solidFill>
              <a:effectLst/>
              <a:ea typeface="DengXian"/>
              <a:cs typeface="Arial" panose="020B0604020202020204" pitchFamily="34" charset="0"/>
            </a:endParaRPr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43D9C34F-D875-48F8-A71B-3291EAEF9D99}"/>
              </a:ext>
            </a:extLst>
          </p:cNvPr>
          <p:cNvSpPr/>
          <p:nvPr/>
        </p:nvSpPr>
        <p:spPr>
          <a:xfrm>
            <a:off x="4002189" y="1777581"/>
            <a:ext cx="7140421" cy="53929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	2. </a:t>
            </a:r>
            <a:r>
              <a:rPr lang="en-AU" b="1" i="1" dirty="0">
                <a:ea typeface="DengXian"/>
                <a:cs typeface="Arial" panose="020B0604020202020204" pitchFamily="34" charset="0"/>
              </a:rPr>
              <a:t>Project </a:t>
            </a:r>
            <a:r>
              <a:rPr lang="en-AU" b="1" i="1" dirty="0" smtClean="0">
                <a:ea typeface="DengXian"/>
                <a:cs typeface="Arial" panose="020B0604020202020204" pitchFamily="34" charset="0"/>
              </a:rPr>
              <a:t>Purposes + </a:t>
            </a:r>
            <a:r>
              <a:rPr lang="en-AU" b="1" i="1" dirty="0">
                <a:ea typeface="DengXian"/>
                <a:cs typeface="Arial" panose="020B0604020202020204" pitchFamily="34" charset="0"/>
              </a:rPr>
              <a:t>In-Scope </a:t>
            </a:r>
            <a:r>
              <a:rPr lang="en-AU" b="1" i="1" dirty="0" smtClean="0">
                <a:ea typeface="DengXian"/>
                <a:cs typeface="Arial" panose="020B0604020202020204" pitchFamily="34" charset="0"/>
              </a:rPr>
              <a:t>Data (5 States mainly)</a:t>
            </a:r>
            <a:endParaRPr lang="en-AU" b="1" i="1" dirty="0">
              <a:solidFill>
                <a:srgbClr val="FFC000"/>
              </a:solidFill>
              <a:ea typeface="DengXian"/>
              <a:cs typeface="Arial" panose="020B0604020202020204" pitchFamily="34" charset="0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43D9C34F-D875-48F8-A71B-3291EAEF9D99}"/>
              </a:ext>
            </a:extLst>
          </p:cNvPr>
          <p:cNvSpPr/>
          <p:nvPr/>
        </p:nvSpPr>
        <p:spPr>
          <a:xfrm>
            <a:off x="4002185" y="3342485"/>
            <a:ext cx="7140421" cy="71894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	4. </a:t>
            </a: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Outcomes: Driving Demographic Comparison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i="1" dirty="0">
                <a:ea typeface="DengXian"/>
                <a:cs typeface="Arial" panose="020B0604020202020204" pitchFamily="34" charset="0"/>
              </a:rPr>
              <a:t>	</a:t>
            </a:r>
            <a:r>
              <a:rPr lang="en-AU" b="1" i="1" dirty="0" smtClean="0">
                <a:ea typeface="DengXian"/>
                <a:cs typeface="Arial" panose="020B0604020202020204" pitchFamily="34" charset="0"/>
              </a:rPr>
              <a:t>		        </a:t>
            </a: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Traffic Violation Comparison</a:t>
            </a:r>
            <a:endParaRPr lang="en-AU" b="1" i="1" dirty="0">
              <a:solidFill>
                <a:schemeClr val="accent2"/>
              </a:solidFill>
              <a:ea typeface="DengXian"/>
              <a:cs typeface="Arial" panose="020B0604020202020204" pitchFamily="34" charset="0"/>
            </a:endParaRPr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43D9C34F-D875-48F8-A71B-3291EAEF9D99}"/>
              </a:ext>
            </a:extLst>
          </p:cNvPr>
          <p:cNvSpPr/>
          <p:nvPr/>
        </p:nvSpPr>
        <p:spPr>
          <a:xfrm>
            <a:off x="4002186" y="2610140"/>
            <a:ext cx="7140421" cy="53929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	3. </a:t>
            </a: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Methodologies for Project Plan and Execution</a:t>
            </a:r>
            <a:endParaRPr lang="en-AU" b="1" i="1" dirty="0">
              <a:effectLst/>
              <a:ea typeface="DengXian"/>
              <a:cs typeface="Arial" panose="020B0604020202020204" pitchFamily="34" charset="0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43D9C34F-D875-48F8-A71B-3291EAEF9D99}"/>
              </a:ext>
            </a:extLst>
          </p:cNvPr>
          <p:cNvSpPr/>
          <p:nvPr/>
        </p:nvSpPr>
        <p:spPr>
          <a:xfrm>
            <a:off x="4002185" y="4388135"/>
            <a:ext cx="7140421" cy="53929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	5. </a:t>
            </a: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Significance of Outcomes</a:t>
            </a:r>
            <a:endParaRPr lang="en-AU" b="1" i="1" dirty="0">
              <a:effectLst/>
              <a:ea typeface="DengXian"/>
              <a:cs typeface="Arial" panose="020B0604020202020204" pitchFamily="34" charset="0"/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43D9C34F-D875-48F8-A71B-3291EAEF9D99}"/>
              </a:ext>
            </a:extLst>
          </p:cNvPr>
          <p:cNvSpPr/>
          <p:nvPr/>
        </p:nvSpPr>
        <p:spPr>
          <a:xfrm>
            <a:off x="4002185" y="5254142"/>
            <a:ext cx="7140421" cy="53929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	2. </a:t>
            </a:r>
            <a:r>
              <a:rPr lang="en-AU" b="1" i="1" dirty="0" smtClean="0">
                <a:effectLst/>
                <a:ea typeface="DengXian"/>
                <a:cs typeface="Arial" panose="020B0604020202020204" pitchFamily="34" charset="0"/>
              </a:rPr>
              <a:t>Project Deliverables: Data Descriptive Analysis Report</a:t>
            </a:r>
            <a:endParaRPr lang="en-AU" b="1" i="1" dirty="0">
              <a:effectLst/>
              <a:ea typeface="DengXi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55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End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20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53" y="1944667"/>
            <a:ext cx="4366786" cy="277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61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21</a:t>
            </a:fld>
            <a:endParaRPr lang="en-AU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44" y="317219"/>
            <a:ext cx="7604374" cy="6263663"/>
          </a:xfrm>
        </p:spPr>
      </p:pic>
      <p:sp>
        <p:nvSpPr>
          <p:cNvPr id="6" name="Rectangle 5"/>
          <p:cNvSpPr/>
          <p:nvPr/>
        </p:nvSpPr>
        <p:spPr>
          <a:xfrm>
            <a:off x="3853544" y="6585216"/>
            <a:ext cx="3126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Pictures from </a:t>
            </a:r>
            <a:r>
              <a:rPr lang="en-US" sz="900" dirty="0" smtClean="0">
                <a:solidFill>
                  <a:schemeClr val="accent3"/>
                </a:solidFill>
              </a:rPr>
              <a:t>http</a:t>
            </a:r>
            <a:r>
              <a:rPr lang="en-US" sz="900" dirty="0">
                <a:solidFill>
                  <a:schemeClr val="accent3"/>
                </a:solidFill>
              </a:rPr>
              <a:t>://www.gartner.com/newsroom/id/2881218</a:t>
            </a:r>
          </a:p>
        </p:txBody>
      </p:sp>
      <p:sp>
        <p:nvSpPr>
          <p:cNvPr id="7" name="Oval 6"/>
          <p:cNvSpPr/>
          <p:nvPr/>
        </p:nvSpPr>
        <p:spPr>
          <a:xfrm>
            <a:off x="4571998" y="618308"/>
            <a:ext cx="1907177" cy="5751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4571999" y="1248822"/>
            <a:ext cx="1907177" cy="5500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4319003" y="4271554"/>
            <a:ext cx="1635547" cy="1453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89919" y="3810000"/>
            <a:ext cx="1635547" cy="1453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5550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22</a:t>
            </a:fld>
            <a:endParaRPr lang="en-AU"/>
          </a:p>
        </p:txBody>
      </p:sp>
      <p:grpSp>
        <p:nvGrpSpPr>
          <p:cNvPr id="5" name="Group 4"/>
          <p:cNvGrpSpPr/>
          <p:nvPr/>
        </p:nvGrpSpPr>
        <p:grpSpPr>
          <a:xfrm>
            <a:off x="1912698" y="2762560"/>
            <a:ext cx="9486900" cy="3593790"/>
            <a:chOff x="2705100" y="190679"/>
            <a:chExt cx="9486900" cy="50006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7897" t="11431" r="9143" b="10829"/>
            <a:stretch/>
          </p:blipFill>
          <p:spPr>
            <a:xfrm>
              <a:off x="2705100" y="190679"/>
              <a:ext cx="9486900" cy="500065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2705100" y="386862"/>
              <a:ext cx="589085" cy="476543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Line Callout 1 7"/>
            <p:cNvSpPr/>
            <p:nvPr/>
          </p:nvSpPr>
          <p:spPr>
            <a:xfrm>
              <a:off x="3573259" y="1443848"/>
              <a:ext cx="1181100" cy="342900"/>
            </a:xfrm>
            <a:prstGeom prst="borderCallout1">
              <a:avLst>
                <a:gd name="adj1" fmla="val 18750"/>
                <a:gd name="adj2" fmla="val -8333"/>
                <a:gd name="adj3" fmla="val 69402"/>
                <a:gd name="adj4" fmla="val -23475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31 states</a:t>
              </a:r>
              <a:endParaRPr lang="en-AU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9105073" y="-2273077"/>
              <a:ext cx="589085" cy="553089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Line Callout 1 9"/>
            <p:cNvSpPr/>
            <p:nvPr/>
          </p:nvSpPr>
          <p:spPr>
            <a:xfrm>
              <a:off x="8298579" y="1647917"/>
              <a:ext cx="3035782" cy="427055"/>
            </a:xfrm>
            <a:prstGeom prst="borderCallout1">
              <a:avLst>
                <a:gd name="adj1" fmla="val 29524"/>
                <a:gd name="adj2" fmla="val 99585"/>
                <a:gd name="adj3" fmla="val -210732"/>
                <a:gd name="adj4" fmla="val 127651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Standardized 11 </a:t>
              </a:r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attributes</a:t>
              </a:r>
              <a:endParaRPr lang="en-AU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04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147572"/>
          </a:xfrm>
        </p:spPr>
        <p:txBody>
          <a:bodyPr/>
          <a:lstStyle/>
          <a:p>
            <a:r>
              <a:rPr lang="en-US" dirty="0" smtClean="0"/>
              <a:t>Population, Motor vehicle crash deaths and Motor vehicle crash deaths rate, 2014, USA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23</a:t>
            </a:fld>
            <a:endParaRPr lang="en-AU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611381" y="1797558"/>
          <a:ext cx="812800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120">
                  <a:extLst>
                    <a:ext uri="{9D8B030D-6E8A-4147-A177-3AD203B41FA5}">
                      <a16:colId xmlns:a16="http://schemas.microsoft.com/office/drawing/2014/main" val="25125955"/>
                    </a:ext>
                  </a:extLst>
                </a:gridCol>
                <a:gridCol w="1500188">
                  <a:extLst>
                    <a:ext uri="{9D8B030D-6E8A-4147-A177-3AD203B41FA5}">
                      <a16:colId xmlns:a16="http://schemas.microsoft.com/office/drawing/2014/main" val="1312293511"/>
                    </a:ext>
                  </a:extLst>
                </a:gridCol>
                <a:gridCol w="1671638">
                  <a:extLst>
                    <a:ext uri="{9D8B030D-6E8A-4147-A177-3AD203B41FA5}">
                      <a16:colId xmlns:a16="http://schemas.microsoft.com/office/drawing/2014/main" val="1310294203"/>
                    </a:ext>
                  </a:extLst>
                </a:gridCol>
                <a:gridCol w="3424056">
                  <a:extLst>
                    <a:ext uri="{9D8B030D-6E8A-4147-A177-3AD203B41FA5}">
                      <a16:colId xmlns:a16="http://schemas.microsoft.com/office/drawing/2014/main" val="193687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State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Population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Crash</a:t>
                      </a:r>
                      <a:r>
                        <a:rPr lang="en-US" b="1" baseline="0" dirty="0" smtClean="0"/>
                        <a:t> Deaths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Deaths per 100,000 population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44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Washington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7,061,530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462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6.5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42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Colorado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5,355,966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488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9.1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54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Nevada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2,839,099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290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10.2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40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North Dakota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739,482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135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18.3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11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Wyoming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584,153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150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25.7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12269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611381" y="635635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900" dirty="0"/>
              <a:t>http://</a:t>
            </a:r>
            <a:r>
              <a:rPr lang="en-AU" sz="900" dirty="0" smtClean="0"/>
              <a:t>www.iihs.org/iihs/topics/t/general-statistics/fatalityfacts/state-by-state-overview/2014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251214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Problems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2962355" cy="5120640"/>
          </a:xfrm>
        </p:spPr>
        <p:txBody>
          <a:bodyPr/>
          <a:lstStyle/>
          <a:p>
            <a:r>
              <a:rPr lang="en-AU" dirty="0" smtClean="0"/>
              <a:t>Problems:</a:t>
            </a:r>
          </a:p>
          <a:p>
            <a:r>
              <a:rPr lang="en-AU" dirty="0" smtClean="0"/>
              <a:t>1. Dataset: Apparent difference among Time Range, Data size, Features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24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659" t="30461" r="76408" b="55692"/>
          <a:stretch/>
        </p:blipFill>
        <p:spPr>
          <a:xfrm>
            <a:off x="8955337" y="984738"/>
            <a:ext cx="2444261" cy="12309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852" t="59057" r="76485" b="24592"/>
          <a:stretch/>
        </p:blipFill>
        <p:spPr>
          <a:xfrm>
            <a:off x="8618320" y="2470638"/>
            <a:ext cx="2650424" cy="123971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97508" y="796202"/>
            <a:ext cx="3419806" cy="4183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Top Causes of Car Accidents in the US</a:t>
            </a:r>
          </a:p>
          <a:p>
            <a:r>
              <a:rPr lang="en-US" dirty="0" smtClean="0"/>
              <a:t>Top 1: Speeding</a:t>
            </a:r>
          </a:p>
          <a:p>
            <a:r>
              <a:rPr lang="en-US" dirty="0" smtClean="0"/>
              <a:t>Top 2: DUI (driving under the influence of alcohol or drug)</a:t>
            </a:r>
          </a:p>
          <a:p>
            <a:r>
              <a:rPr lang="en-US" dirty="0" smtClean="0"/>
              <a:t>Top 3: Distracted Driving (e.g. Cell Phone or other digital device use)</a:t>
            </a:r>
          </a:p>
          <a:p>
            <a:r>
              <a:rPr lang="en-US" dirty="0" smtClean="0"/>
              <a:t>Top 4: Reckless Driving (Unsafe Movement) (</a:t>
            </a:r>
            <a:r>
              <a:rPr lang="en-US" dirty="0" err="1" smtClean="0"/>
              <a:t>eg</a:t>
            </a:r>
            <a:r>
              <a:rPr lang="en-US" dirty="0" smtClean="0"/>
              <a:t>. Failing to adhere the stop signs, unsafe changes of direction or lanes)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865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Outcomes Overview</a:t>
            </a:r>
            <a:br>
              <a:rPr lang="en-AU" dirty="0" smtClean="0"/>
            </a:br>
            <a:r>
              <a:rPr lang="en-AU" dirty="0" smtClean="0"/>
              <a:t>- Descriptive Analysis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25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178303" y="180032"/>
            <a:ext cx="426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 Distribution by Age in USA 2016</a:t>
            </a:r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4439788" y="-37396"/>
            <a:ext cx="7518021" cy="879375"/>
            <a:chOff x="1524000" y="935666"/>
            <a:chExt cx="7518021" cy="8793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37170" t="51810" r="18715" b="41193"/>
            <a:stretch/>
          </p:blipFill>
          <p:spPr>
            <a:xfrm>
              <a:off x="1524000" y="1013220"/>
              <a:ext cx="7518021" cy="67080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5532120" y="935666"/>
              <a:ext cx="929640" cy="8793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39788" y="635274"/>
            <a:ext cx="7518021" cy="2079525"/>
            <a:chOff x="1524000" y="2888715"/>
            <a:chExt cx="7571236" cy="20795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37189" t="44025" r="18474" b="38125"/>
            <a:stretch/>
          </p:blipFill>
          <p:spPr>
            <a:xfrm>
              <a:off x="1524000" y="3019736"/>
              <a:ext cx="7571236" cy="1714499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5471160" y="2888715"/>
              <a:ext cx="990600" cy="20795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4439788" y="2919466"/>
          <a:ext cx="3992880" cy="3912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7689">
                  <a:extLst>
                    <a:ext uri="{9D8B030D-6E8A-4147-A177-3AD203B41FA5}">
                      <a16:colId xmlns:a16="http://schemas.microsoft.com/office/drawing/2014/main" val="3672296566"/>
                    </a:ext>
                  </a:extLst>
                </a:gridCol>
                <a:gridCol w="1145657">
                  <a:extLst>
                    <a:ext uri="{9D8B030D-6E8A-4147-A177-3AD203B41FA5}">
                      <a16:colId xmlns:a16="http://schemas.microsoft.com/office/drawing/2014/main" val="1007448022"/>
                    </a:ext>
                  </a:extLst>
                </a:gridCol>
                <a:gridCol w="1469534">
                  <a:extLst>
                    <a:ext uri="{9D8B030D-6E8A-4147-A177-3AD203B41FA5}">
                      <a16:colId xmlns:a16="http://schemas.microsoft.com/office/drawing/2014/main" val="2042116115"/>
                    </a:ext>
                  </a:extLst>
                </a:gridCol>
              </a:tblGrid>
              <a:tr h="346207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AU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Driver#</a:t>
                      </a:r>
                      <a:endParaRPr lang="en-AU" sz="16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</a:t>
                      </a:r>
                      <a:endParaRPr lang="en-AU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855970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19 and Under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 dirty="0">
                          <a:effectLst/>
                        </a:rPr>
                        <a:t>9,743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5.11%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6486490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 dirty="0">
                          <a:effectLst/>
                        </a:rPr>
                        <a:t>20-24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15,966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 dirty="0">
                          <a:effectLst/>
                        </a:rPr>
                        <a:t>8.38%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8464106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25-29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17,585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 dirty="0">
                          <a:effectLst/>
                        </a:rPr>
                        <a:t>9.22%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1008625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30-34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19,154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 dirty="0">
                          <a:effectLst/>
                        </a:rPr>
                        <a:t>10.05%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342040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solidFill>
                            <a:schemeClr val="tx1"/>
                          </a:solidFill>
                          <a:effectLst/>
                        </a:rPr>
                        <a:t>35-39</a:t>
                      </a:r>
                      <a:endParaRPr lang="en-AU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solidFill>
                            <a:schemeClr val="tx1"/>
                          </a:solidFill>
                          <a:effectLst/>
                        </a:rPr>
                        <a:t>21,060</a:t>
                      </a:r>
                      <a:endParaRPr lang="en-AU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solidFill>
                            <a:schemeClr val="tx1"/>
                          </a:solidFill>
                          <a:effectLst/>
                        </a:rPr>
                        <a:t>11.05%</a:t>
                      </a:r>
                      <a:endParaRPr lang="en-AU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702247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40-44</a:t>
                      </a:r>
                      <a:endParaRPr lang="en-AU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solidFill>
                            <a:schemeClr val="tx1"/>
                          </a:solidFill>
                          <a:effectLst/>
                        </a:rPr>
                        <a:t>21,093</a:t>
                      </a:r>
                      <a:endParaRPr lang="en-AU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11.07%</a:t>
                      </a:r>
                      <a:endParaRPr lang="en-AU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620491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 dirty="0">
                          <a:effectLst/>
                        </a:rPr>
                        <a:t>45-49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19,153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 dirty="0">
                          <a:effectLst/>
                        </a:rPr>
                        <a:t>10.05%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46066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50-54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16,868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8.85%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1421330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55-59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12,760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6.69%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2910529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60-64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9,914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5.20%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0968813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65-69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8,386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4.40%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287570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70-74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7,468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3.92%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5446881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75-79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5,911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3.10%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0113678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80-84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3,511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1.84%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1211294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85 and Over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2,050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>
                          <a:effectLst/>
                        </a:rPr>
                        <a:t>1.08%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641104"/>
                  </a:ext>
                </a:extLst>
              </a:tr>
              <a:tr h="183916">
                <a:tc>
                  <a:txBody>
                    <a:bodyPr/>
                    <a:lstStyle/>
                    <a:p>
                      <a:pPr algn="l" fontAlgn="ctr"/>
                      <a:r>
                        <a:rPr lang="en-AU" sz="1400" u="none" strike="noStrike">
                          <a:effectLst/>
                        </a:rPr>
                        <a:t>Total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u="none" strike="noStrike">
                          <a:effectLst/>
                        </a:rPr>
                        <a:t>190,625</a:t>
                      </a:r>
                      <a:endParaRPr lang="en-AU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400" u="none" strike="noStrike" dirty="0">
                          <a:effectLst/>
                        </a:rPr>
                        <a:t> 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57646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439788" y="2576301"/>
            <a:ext cx="355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Driver Number by Age in USA 2016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7411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Outcomes </a:t>
            </a:r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3929258" cy="4570040"/>
          </a:xfrm>
        </p:spPr>
        <p:txBody>
          <a:bodyPr/>
          <a:lstStyle/>
          <a:p>
            <a:r>
              <a:rPr lang="en-AU" dirty="0" smtClean="0">
                <a:solidFill>
                  <a:srgbClr val="7030A0"/>
                </a:solidFill>
              </a:rPr>
              <a:t>Stanford University (Dataset: Washington, 0.8 training, 0.1 validation, 0.1 test data):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Model: Logistic Regression.</a:t>
            </a:r>
          </a:p>
          <a:p>
            <a:r>
              <a:rPr lang="en-AU" sz="1200" dirty="0" err="1" smtClean="0">
                <a:solidFill>
                  <a:srgbClr val="FF0000"/>
                </a:solidFill>
              </a:rPr>
              <a:t>is_ticketed</a:t>
            </a:r>
            <a:r>
              <a:rPr lang="en-AU" sz="1200" dirty="0" smtClean="0"/>
              <a:t> ~ </a:t>
            </a:r>
            <a:r>
              <a:rPr lang="en-AU" sz="1200" dirty="0" err="1" smtClean="0"/>
              <a:t>driver_gender</a:t>
            </a:r>
            <a:r>
              <a:rPr lang="en-AU" sz="1200" dirty="0" smtClean="0"/>
              <a:t>, </a:t>
            </a:r>
            <a:r>
              <a:rPr lang="en-AU" sz="1200" dirty="0" err="1" smtClean="0"/>
              <a:t>driver_age</a:t>
            </a:r>
            <a:r>
              <a:rPr lang="en-AU" sz="1200" dirty="0" smtClean="0"/>
              <a:t>, </a:t>
            </a:r>
            <a:r>
              <a:rPr lang="en-AU" sz="1200" dirty="0" err="1" smtClean="0">
                <a:solidFill>
                  <a:srgbClr val="FF0000"/>
                </a:solidFill>
              </a:rPr>
              <a:t>driver_race</a:t>
            </a:r>
            <a:r>
              <a:rPr lang="en-AU" sz="1200" dirty="0" smtClean="0">
                <a:solidFill>
                  <a:srgbClr val="FF0000"/>
                </a:solidFill>
              </a:rPr>
              <a:t>, </a:t>
            </a:r>
            <a:r>
              <a:rPr lang="en-AU" sz="1200" dirty="0" smtClean="0"/>
              <a:t>violation, </a:t>
            </a:r>
            <a:r>
              <a:rPr lang="en-AU" sz="1200" dirty="0" err="1" smtClean="0"/>
              <a:t>search_conducted</a:t>
            </a:r>
            <a:r>
              <a:rPr lang="en-AU" sz="1200" dirty="0" smtClean="0"/>
              <a:t>, </a:t>
            </a:r>
            <a:r>
              <a:rPr lang="en-AU" sz="1200" dirty="0" err="1" smtClean="0"/>
              <a:t>contraband_found</a:t>
            </a:r>
            <a:r>
              <a:rPr lang="en-AU" sz="1200" dirty="0" smtClean="0"/>
              <a:t>, </a:t>
            </a:r>
            <a:r>
              <a:rPr lang="en-AU" sz="1200" dirty="0" err="1" smtClean="0"/>
              <a:t>office_gender</a:t>
            </a:r>
            <a:r>
              <a:rPr lang="en-AU" sz="1200" dirty="0" smtClean="0"/>
              <a:t>, </a:t>
            </a:r>
            <a:r>
              <a:rPr lang="en-AU" sz="1200" dirty="0" err="1" smtClean="0"/>
              <a:t>office_race</a:t>
            </a:r>
            <a:r>
              <a:rPr lang="en-AU" sz="1200" dirty="0" smtClean="0"/>
              <a:t>, </a:t>
            </a:r>
            <a:r>
              <a:rPr lang="en-AU" sz="1200" dirty="0" err="1" smtClean="0"/>
              <a:t>lat</a:t>
            </a:r>
            <a:r>
              <a:rPr lang="en-AU" sz="1200" dirty="0" smtClean="0"/>
              <a:t>, </a:t>
            </a:r>
            <a:r>
              <a:rPr lang="en-AU" sz="1200" dirty="0" err="1" smtClean="0"/>
              <a:t>lon</a:t>
            </a:r>
            <a:endParaRPr lang="en-AU" sz="1200" dirty="0" smtClean="0"/>
          </a:p>
          <a:p>
            <a:endParaRPr lang="en-AU" sz="1200" dirty="0" smtClean="0"/>
          </a:p>
          <a:p>
            <a:r>
              <a:rPr lang="en-AU" dirty="0"/>
              <a:t>Result: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US" i="1" u="sng" dirty="0" smtClean="0"/>
              <a:t>Black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u="sng" dirty="0"/>
              <a:t>Hispanic</a:t>
            </a:r>
            <a:r>
              <a:rPr lang="en-US" dirty="0"/>
              <a:t> </a:t>
            </a:r>
            <a:r>
              <a:rPr lang="en-US" dirty="0" smtClean="0"/>
              <a:t>drivers </a:t>
            </a:r>
            <a:r>
              <a:rPr lang="en-US" dirty="0"/>
              <a:t>are searched more often than whites</a:t>
            </a:r>
            <a:r>
              <a:rPr lang="en-AU" b="1" dirty="0">
                <a:solidFill>
                  <a:schemeClr val="accent4"/>
                </a:solidFill>
              </a:rPr>
              <a:t/>
            </a:r>
            <a:br>
              <a:rPr lang="en-AU" b="1" dirty="0">
                <a:solidFill>
                  <a:schemeClr val="accent4"/>
                </a:solidFill>
              </a:rPr>
            </a:b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26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4049385" y="2778205"/>
            <a:ext cx="3354819" cy="7418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584320" y="864108"/>
            <a:ext cx="3929258" cy="457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srgbClr val="7030A0"/>
                </a:solidFill>
              </a:rPr>
              <a:t>Laney (Datasets: Washington, Colorado, Nevada, each 0.5 train, 0.5 test):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Model: Decision Tree</a:t>
            </a:r>
          </a:p>
          <a:p>
            <a:r>
              <a:rPr lang="en-AU" sz="1200" dirty="0" err="1" smtClean="0">
                <a:solidFill>
                  <a:srgbClr val="FF0000"/>
                </a:solidFill>
              </a:rPr>
              <a:t>is_arrested</a:t>
            </a:r>
            <a:r>
              <a:rPr lang="en-AU" sz="1200" dirty="0" smtClean="0"/>
              <a:t> ~ </a:t>
            </a:r>
            <a:r>
              <a:rPr lang="en-AU" sz="1200" dirty="0" err="1" smtClean="0">
                <a:solidFill>
                  <a:srgbClr val="FF0000"/>
                </a:solidFill>
              </a:rPr>
              <a:t>driver_age</a:t>
            </a:r>
            <a:r>
              <a:rPr lang="en-AU" sz="1200" dirty="0" smtClean="0"/>
              <a:t> (age groups), </a:t>
            </a:r>
            <a:r>
              <a:rPr lang="en-AU" sz="1200" dirty="0" smtClean="0">
                <a:solidFill>
                  <a:srgbClr val="FF0000"/>
                </a:solidFill>
              </a:rPr>
              <a:t>violation</a:t>
            </a:r>
            <a:br>
              <a:rPr lang="en-AU" sz="1200" dirty="0" smtClean="0">
                <a:solidFill>
                  <a:srgbClr val="FF0000"/>
                </a:solidFill>
              </a:rPr>
            </a:br>
            <a:r>
              <a:rPr lang="en-AU" sz="1200" dirty="0" smtClean="0">
                <a:solidFill>
                  <a:srgbClr val="FF0000"/>
                </a:solidFill>
              </a:rPr>
              <a:t/>
            </a:r>
            <a:br>
              <a:rPr lang="en-AU" sz="1200" dirty="0" smtClean="0">
                <a:solidFill>
                  <a:srgbClr val="FF0000"/>
                </a:solidFill>
              </a:rPr>
            </a:br>
            <a:endParaRPr lang="en-AU" sz="1200" dirty="0" smtClean="0">
              <a:solidFill>
                <a:srgbClr val="FF0000"/>
              </a:solidFill>
            </a:endParaRPr>
          </a:p>
          <a:p>
            <a:endParaRPr lang="en-AU" sz="1200" dirty="0" smtClean="0">
              <a:solidFill>
                <a:srgbClr val="FF0000"/>
              </a:solidFill>
            </a:endParaRPr>
          </a:p>
          <a:p>
            <a:r>
              <a:rPr lang="en-AU" dirty="0"/>
              <a:t>Result:</a:t>
            </a:r>
            <a:br>
              <a:rPr lang="en-AU" dirty="0"/>
            </a:br>
            <a:r>
              <a:rPr lang="en-AU" dirty="0"/>
              <a:t>DUI (near </a:t>
            </a:r>
            <a:r>
              <a:rPr lang="en-AU" dirty="0" smtClean="0"/>
              <a:t>86% </a:t>
            </a:r>
            <a:r>
              <a:rPr lang="en-AU" dirty="0"/>
              <a:t>drivers are arrested)</a:t>
            </a:r>
            <a:br>
              <a:rPr lang="en-AU" dirty="0"/>
            </a:br>
            <a:r>
              <a:rPr lang="en-AU" dirty="0"/>
              <a:t>Most of them are aged 20-30</a:t>
            </a:r>
          </a:p>
        </p:txBody>
      </p:sp>
      <p:sp>
        <p:nvSpPr>
          <p:cNvPr id="9" name="Rectangle 8"/>
          <p:cNvSpPr/>
          <p:nvPr/>
        </p:nvSpPr>
        <p:spPr>
          <a:xfrm>
            <a:off x="7764437" y="2778204"/>
            <a:ext cx="3085271" cy="7418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839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Background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27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7574" t="60695" r="25275" b="14869"/>
          <a:stretch/>
        </p:blipFill>
        <p:spPr>
          <a:xfrm>
            <a:off x="7624202" y="592087"/>
            <a:ext cx="4421260" cy="223829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F5C08A13-BCB3-44B1-96DF-192F6CEBC583}"/>
              </a:ext>
            </a:extLst>
          </p:cNvPr>
          <p:cNvSpPr txBox="1"/>
          <p:nvPr/>
        </p:nvSpPr>
        <p:spPr>
          <a:xfrm>
            <a:off x="8991378" y="6606059"/>
            <a:ext cx="30540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Pictures from </a:t>
            </a:r>
            <a:r>
              <a:rPr lang="en-AU" sz="900" dirty="0">
                <a:hlinkClick r:id="rId3"/>
              </a:rPr>
              <a:t>https://www.nhtsa.gov/risky-driving/speeding/</a:t>
            </a:r>
            <a:endParaRPr lang="en-AU" sz="900" dirty="0"/>
          </a:p>
        </p:txBody>
      </p:sp>
      <p:sp>
        <p:nvSpPr>
          <p:cNvPr id="10" name="Rectangle 9"/>
          <p:cNvSpPr/>
          <p:nvPr/>
        </p:nvSpPr>
        <p:spPr>
          <a:xfrm>
            <a:off x="942160" y="6482948"/>
            <a:ext cx="38056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https://crashstats.nhtsa.dot.gov/Api/Public/ViewPublication/812517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2263" t="32064" r="22766" b="38491"/>
          <a:stretch/>
        </p:blipFill>
        <p:spPr>
          <a:xfrm>
            <a:off x="4001446" y="4057871"/>
            <a:ext cx="7245512" cy="218306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969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143" y="2166634"/>
            <a:ext cx="7994072" cy="2869372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Exploration of the Stanford Open </a:t>
            </a:r>
            <a:r>
              <a:rPr lang="en-AU" dirty="0" smtClean="0">
                <a:solidFill>
                  <a:srgbClr val="7030A0"/>
                </a:solidFill>
              </a:rPr>
              <a:t>Policing Dataset </a:t>
            </a:r>
            <a:r>
              <a:rPr lang="en-AU" dirty="0" smtClean="0"/>
              <a:t>Across </a:t>
            </a:r>
            <a:r>
              <a:rPr lang="en-AU" dirty="0" smtClean="0">
                <a:solidFill>
                  <a:srgbClr val="7030A0"/>
                </a:solidFill>
              </a:rPr>
              <a:t>United States </a:t>
            </a: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sz="3600" dirty="0" smtClean="0"/>
              <a:t>A Research Project</a:t>
            </a:r>
            <a:r>
              <a:rPr lang="en-AU" sz="3600" dirty="0"/>
              <a:t/>
            </a:r>
            <a:br>
              <a:rPr lang="en-AU" sz="3600" dirty="0"/>
            </a:br>
            <a:r>
              <a:rPr lang="en-AU" sz="3600" dirty="0" smtClean="0"/>
              <a:t>IFN702 </a:t>
            </a:r>
            <a:r>
              <a:rPr lang="en-AU" sz="3600" dirty="0"/>
              <a:t>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143" y="5036006"/>
            <a:ext cx="7315200" cy="914400"/>
          </a:xfrm>
        </p:spPr>
        <p:txBody>
          <a:bodyPr/>
          <a:lstStyle/>
          <a:p>
            <a:r>
              <a:rPr lang="en-AU" dirty="0"/>
              <a:t>Student: </a:t>
            </a:r>
            <a:r>
              <a:rPr lang="en-AU" dirty="0" err="1"/>
              <a:t>Linni</a:t>
            </a:r>
            <a:r>
              <a:rPr lang="en-AU" dirty="0"/>
              <a:t> QIN (n9632981)</a:t>
            </a:r>
          </a:p>
          <a:p>
            <a:r>
              <a:rPr lang="en-AU" dirty="0"/>
              <a:t>Supervisor: Dr Dimitri Perrin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3</a:t>
            </a:fld>
            <a:endParaRPr lang="en-AU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030" y="782515"/>
            <a:ext cx="2867970" cy="5414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 smtClean="0">
                <a:solidFill>
                  <a:srgbClr val="7030A0"/>
                </a:solidFill>
              </a:rPr>
              <a:t>Records for </a:t>
            </a:r>
            <a:r>
              <a:rPr lang="en-US" sz="2100" b="1" dirty="0" smtClean="0">
                <a:solidFill>
                  <a:srgbClr val="7030A0"/>
                </a:solidFill>
              </a:rPr>
              <a:t>patrol </a:t>
            </a:r>
            <a:r>
              <a:rPr lang="en-US" sz="2100" b="1" dirty="0">
                <a:solidFill>
                  <a:srgbClr val="7030A0"/>
                </a:solidFill>
              </a:rPr>
              <a:t>stops </a:t>
            </a:r>
            <a:r>
              <a:rPr lang="en-US" sz="2100" b="1" dirty="0" smtClean="0">
                <a:solidFill>
                  <a:srgbClr val="7030A0"/>
                </a:solidFill>
              </a:rPr>
              <a:t>across the country over </a:t>
            </a:r>
            <a:r>
              <a:rPr lang="en-US" sz="2100" b="1" dirty="0" smtClean="0">
                <a:solidFill>
                  <a:srgbClr val="7030A0"/>
                </a:solidFill>
              </a:rPr>
              <a:t>years </a:t>
            </a:r>
            <a:r>
              <a:rPr lang="en-US" sz="2100" b="1" dirty="0" smtClean="0">
                <a:solidFill>
                  <a:srgbClr val="7030A0"/>
                </a:solidFill>
              </a:rPr>
              <a:t>(2004-2016)</a:t>
            </a:r>
            <a:r>
              <a:rPr lang="en-US" sz="2100" b="1" dirty="0" smtClean="0">
                <a:solidFill>
                  <a:srgbClr val="7030A0"/>
                </a:solidFill>
              </a:rPr>
              <a:t/>
            </a:r>
            <a:br>
              <a:rPr lang="en-US" sz="2100" b="1" dirty="0" smtClean="0">
                <a:solidFill>
                  <a:srgbClr val="7030A0"/>
                </a:solidFill>
              </a:rPr>
            </a:br>
            <a:r>
              <a:rPr lang="en-US" sz="2100" b="1" dirty="0" smtClean="0">
                <a:solidFill>
                  <a:srgbClr val="7030A0"/>
                </a:solidFill>
              </a:rPr>
              <a:t/>
            </a:r>
            <a:br>
              <a:rPr lang="en-US" sz="2100" b="1" dirty="0" smtClean="0">
                <a:solidFill>
                  <a:srgbClr val="7030A0"/>
                </a:solidFill>
              </a:rPr>
            </a:br>
            <a:endParaRPr lang="en-US" sz="2100" b="1" dirty="0" smtClean="0">
              <a:solidFill>
                <a:srgbClr val="7030A0"/>
              </a:solidFill>
            </a:endParaRPr>
          </a:p>
          <a:p>
            <a:r>
              <a:rPr lang="en-US" sz="2100" b="1" dirty="0" smtClean="0">
                <a:solidFill>
                  <a:srgbClr val="7030A0"/>
                </a:solidFill>
              </a:rPr>
              <a:t>Raw </a:t>
            </a:r>
            <a:r>
              <a:rPr lang="en-US" sz="2100" b="1" dirty="0">
                <a:solidFill>
                  <a:srgbClr val="7030A0"/>
                </a:solidFill>
              </a:rPr>
              <a:t>data are gathered by law enforcement </a:t>
            </a:r>
            <a:r>
              <a:rPr lang="en-US" sz="2100" b="1" dirty="0" smtClean="0">
                <a:solidFill>
                  <a:srgbClr val="7030A0"/>
                </a:solidFill>
              </a:rPr>
              <a:t>agencies</a:t>
            </a:r>
            <a:br>
              <a:rPr lang="en-US" sz="2100" b="1" dirty="0" smtClean="0">
                <a:solidFill>
                  <a:srgbClr val="7030A0"/>
                </a:solidFill>
              </a:rPr>
            </a:br>
            <a:r>
              <a:rPr lang="en-US" sz="2100" b="1" dirty="0" smtClean="0">
                <a:solidFill>
                  <a:srgbClr val="7030A0"/>
                </a:solidFill>
              </a:rPr>
              <a:t/>
            </a:r>
            <a:br>
              <a:rPr lang="en-US" sz="2100" b="1" dirty="0" smtClean="0">
                <a:solidFill>
                  <a:srgbClr val="7030A0"/>
                </a:solidFill>
              </a:rPr>
            </a:br>
            <a:endParaRPr lang="en-US" sz="2100" b="1" dirty="0">
              <a:solidFill>
                <a:srgbClr val="7030A0"/>
              </a:solidFill>
            </a:endParaRPr>
          </a:p>
          <a:p>
            <a:r>
              <a:rPr lang="en-US" sz="2100" b="1" dirty="0">
                <a:solidFill>
                  <a:srgbClr val="7030A0"/>
                </a:solidFill>
              </a:rPr>
              <a:t>Data are standardized and open freely </a:t>
            </a:r>
            <a:r>
              <a:rPr lang="en-US" sz="2100" b="1" dirty="0" smtClean="0">
                <a:solidFill>
                  <a:srgbClr val="7030A0"/>
                </a:solidFill>
              </a:rPr>
              <a:t>in June 2017 by </a:t>
            </a:r>
            <a:r>
              <a:rPr lang="en-US" sz="2100" b="1" dirty="0">
                <a:solidFill>
                  <a:srgbClr val="7030A0"/>
                </a:solidFill>
              </a:rPr>
              <a:t>a project team consists </a:t>
            </a:r>
            <a:r>
              <a:rPr lang="en-US" sz="2100" b="1" dirty="0" smtClean="0">
                <a:solidFill>
                  <a:srgbClr val="7030A0"/>
                </a:solidFill>
              </a:rPr>
              <a:t>7 researchers from Stanford </a:t>
            </a:r>
            <a:r>
              <a:rPr lang="en-US" sz="2100" b="1" dirty="0">
                <a:solidFill>
                  <a:srgbClr val="7030A0"/>
                </a:solidFill>
              </a:rPr>
              <a:t>University</a:t>
            </a:r>
            <a:r>
              <a:rPr lang="en-US" sz="2100" b="1" dirty="0" smtClean="0">
                <a:solidFill>
                  <a:srgbClr val="7030A0"/>
                </a:solidFill>
              </a:rPr>
              <a:t>.</a:t>
            </a:r>
            <a:endParaRPr lang="en-US" sz="2100" b="1" dirty="0">
              <a:solidFill>
                <a:srgbClr val="7030A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02" y="5086174"/>
            <a:ext cx="2432234" cy="1452738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/>
          <a:stretch/>
        </p:blipFill>
        <p:spPr>
          <a:xfrm>
            <a:off x="4804154" y="4040468"/>
            <a:ext cx="2164111" cy="14527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5"/>
          <a:stretch/>
        </p:blipFill>
        <p:spPr>
          <a:xfrm>
            <a:off x="6744902" y="3408520"/>
            <a:ext cx="2432234" cy="1358317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F5C08A13-BCB3-44B1-96DF-192F6CEBC583}"/>
              </a:ext>
            </a:extLst>
          </p:cNvPr>
          <p:cNvSpPr txBox="1"/>
          <p:nvPr/>
        </p:nvSpPr>
        <p:spPr>
          <a:xfrm>
            <a:off x="4804154" y="6589080"/>
            <a:ext cx="72925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Pictures from </a:t>
            </a:r>
            <a:r>
              <a:rPr lang="en-AU" sz="900" dirty="0" smtClean="0">
                <a:hlinkClick r:id="rId5"/>
              </a:rPr>
              <a:t>https</a:t>
            </a:r>
            <a:r>
              <a:rPr lang="en-AU" sz="900" dirty="0">
                <a:hlinkClick r:id="rId5"/>
              </a:rPr>
              <a:t>://</a:t>
            </a:r>
            <a:r>
              <a:rPr lang="en-AU" sz="900" dirty="0" smtClean="0">
                <a:hlinkClick r:id="rId5"/>
              </a:rPr>
              <a:t>media.licdn.com/mpr/mpr/AAEAAQAAAAAAAAc7AAAAJGU4NzE1MjFmLTI3ZWMtNDc1Ni05ZTlkLWI4YmY3MmU1NWZjZA.jpg</a:t>
            </a:r>
            <a:r>
              <a:rPr lang="en-AU" sz="900" dirty="0" smtClean="0"/>
              <a:t> 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10359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346590" cy="4601183"/>
          </a:xfrm>
        </p:spPr>
        <p:txBody>
          <a:bodyPr/>
          <a:lstStyle/>
          <a:p>
            <a:r>
              <a:rPr lang="en-AU" dirty="0" smtClean="0"/>
              <a:t>Complexity of </a:t>
            </a:r>
            <a:r>
              <a:rPr lang="en-AU" dirty="0" smtClean="0"/>
              <a:t>Data</a:t>
            </a:r>
            <a:endParaRPr lang="en-AU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4</a:t>
            </a:fld>
            <a:endParaRPr lang="en-AU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705210" y="182785"/>
            <a:ext cx="8386714" cy="2544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100" b="1" dirty="0">
                <a:solidFill>
                  <a:srgbClr val="7030A0"/>
                </a:solidFill>
              </a:rPr>
              <a:t>31 states have collected </a:t>
            </a:r>
            <a:r>
              <a:rPr lang="en-AU" sz="2100" b="1" dirty="0" smtClean="0">
                <a:solidFill>
                  <a:srgbClr val="7030A0"/>
                </a:solidFill>
              </a:rPr>
              <a:t>data (19 states no e-data)</a:t>
            </a:r>
          </a:p>
          <a:p>
            <a:r>
              <a:rPr lang="en-AU" sz="2100" b="1" dirty="0" smtClean="0">
                <a:solidFill>
                  <a:schemeClr val="accent5"/>
                </a:solidFill>
              </a:rPr>
              <a:t>&gt; </a:t>
            </a:r>
            <a:r>
              <a:rPr lang="en-AU" sz="2100" b="1" dirty="0">
                <a:solidFill>
                  <a:schemeClr val="accent5"/>
                </a:solidFill>
              </a:rPr>
              <a:t>50,000 patrol stops / </a:t>
            </a:r>
            <a:r>
              <a:rPr lang="en-AU" sz="2100" b="1" dirty="0" smtClean="0">
                <a:solidFill>
                  <a:schemeClr val="accent5"/>
                </a:solidFill>
              </a:rPr>
              <a:t>day, data size differentiate stately</a:t>
            </a:r>
          </a:p>
          <a:p>
            <a:r>
              <a:rPr lang="en-AU" sz="2100" b="1" dirty="0" smtClean="0">
                <a:solidFill>
                  <a:srgbClr val="7030A0"/>
                </a:solidFill>
              </a:rPr>
              <a:t>Log </a:t>
            </a:r>
            <a:r>
              <a:rPr lang="en-AU" sz="2100" b="1" dirty="0">
                <a:solidFill>
                  <a:srgbClr val="7030A0"/>
                </a:solidFill>
              </a:rPr>
              <a:t>formats differentiate stately (e.g. attributes 54, 38, </a:t>
            </a:r>
            <a:r>
              <a:rPr lang="en-AU" sz="2100" b="1" dirty="0" smtClean="0">
                <a:solidFill>
                  <a:srgbClr val="7030A0"/>
                </a:solidFill>
              </a:rPr>
              <a:t>23, violation)</a:t>
            </a:r>
            <a:endParaRPr lang="en-AU" sz="2100" b="1" dirty="0">
              <a:solidFill>
                <a:srgbClr val="7030A0"/>
              </a:solidFill>
            </a:endParaRPr>
          </a:p>
          <a:p>
            <a:r>
              <a:rPr lang="en-AU" sz="2100" b="1" dirty="0" smtClean="0">
                <a:solidFill>
                  <a:schemeClr val="accent5"/>
                </a:solidFill>
              </a:rPr>
              <a:t>Time ranging </a:t>
            </a:r>
            <a:r>
              <a:rPr lang="en-AU" sz="2100" b="1" dirty="0" smtClean="0">
                <a:solidFill>
                  <a:schemeClr val="accent5"/>
                </a:solidFill>
              </a:rPr>
              <a:t>from 2004 to </a:t>
            </a:r>
            <a:r>
              <a:rPr lang="en-AU" sz="2100" b="1" dirty="0" smtClean="0">
                <a:solidFill>
                  <a:schemeClr val="accent5"/>
                </a:solidFill>
              </a:rPr>
              <a:t>2016 (full 12 months, parts of a year)</a:t>
            </a:r>
            <a:endParaRPr lang="en-AU" b="1" dirty="0" smtClean="0">
              <a:solidFill>
                <a:schemeClr val="accent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2195" t="31239" r="30098" b="27135"/>
          <a:stretch/>
        </p:blipFill>
        <p:spPr>
          <a:xfrm>
            <a:off x="3566160" y="3424428"/>
            <a:ext cx="4833258" cy="266807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F5C08A13-BCB3-44B1-96DF-192F6CEBC583}"/>
              </a:ext>
            </a:extLst>
          </p:cNvPr>
          <p:cNvSpPr txBox="1"/>
          <p:nvPr/>
        </p:nvSpPr>
        <p:spPr>
          <a:xfrm>
            <a:off x="3566159" y="6543444"/>
            <a:ext cx="2518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Pictures from </a:t>
            </a:r>
            <a:r>
              <a:rPr lang="en-AU" sz="900" dirty="0">
                <a:hlinkClick r:id="rId3"/>
              </a:rPr>
              <a:t>https://openpolicing.stanford.edu</a:t>
            </a:r>
            <a:r>
              <a:rPr lang="en-AU" sz="900" dirty="0" smtClean="0">
                <a:hlinkClick r:id="rId3"/>
              </a:rPr>
              <a:t>/</a:t>
            </a:r>
            <a:endParaRPr lang="en-AU" sz="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95" t="21723" r="76925" b="16820"/>
          <a:stretch/>
        </p:blipFill>
        <p:spPr>
          <a:xfrm>
            <a:off x="8719710" y="2483377"/>
            <a:ext cx="2775605" cy="4175483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714770"/>
              </p:ext>
            </p:extLst>
          </p:nvPr>
        </p:nvGraphicFramePr>
        <p:xfrm>
          <a:off x="153989" y="2310369"/>
          <a:ext cx="11861074" cy="2717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1783">
                  <a:extLst>
                    <a:ext uri="{9D8B030D-6E8A-4147-A177-3AD203B41FA5}">
                      <a16:colId xmlns:a16="http://schemas.microsoft.com/office/drawing/2014/main" val="3009981046"/>
                    </a:ext>
                  </a:extLst>
                </a:gridCol>
                <a:gridCol w="1207011">
                  <a:extLst>
                    <a:ext uri="{9D8B030D-6E8A-4147-A177-3AD203B41FA5}">
                      <a16:colId xmlns:a16="http://schemas.microsoft.com/office/drawing/2014/main" val="3367488519"/>
                    </a:ext>
                  </a:extLst>
                </a:gridCol>
                <a:gridCol w="1106261">
                  <a:extLst>
                    <a:ext uri="{9D8B030D-6E8A-4147-A177-3AD203B41FA5}">
                      <a16:colId xmlns:a16="http://schemas.microsoft.com/office/drawing/2014/main" val="151630605"/>
                    </a:ext>
                  </a:extLst>
                </a:gridCol>
                <a:gridCol w="896606">
                  <a:extLst>
                    <a:ext uri="{9D8B030D-6E8A-4147-A177-3AD203B41FA5}">
                      <a16:colId xmlns:a16="http://schemas.microsoft.com/office/drawing/2014/main" val="2335771824"/>
                    </a:ext>
                  </a:extLst>
                </a:gridCol>
                <a:gridCol w="927831">
                  <a:extLst>
                    <a:ext uri="{9D8B030D-6E8A-4147-A177-3AD203B41FA5}">
                      <a16:colId xmlns:a16="http://schemas.microsoft.com/office/drawing/2014/main" val="3615805497"/>
                    </a:ext>
                  </a:extLst>
                </a:gridCol>
                <a:gridCol w="1213318">
                  <a:extLst>
                    <a:ext uri="{9D8B030D-6E8A-4147-A177-3AD203B41FA5}">
                      <a16:colId xmlns:a16="http://schemas.microsoft.com/office/drawing/2014/main" val="101430935"/>
                    </a:ext>
                  </a:extLst>
                </a:gridCol>
                <a:gridCol w="1271307">
                  <a:extLst>
                    <a:ext uri="{9D8B030D-6E8A-4147-A177-3AD203B41FA5}">
                      <a16:colId xmlns:a16="http://schemas.microsoft.com/office/drawing/2014/main" val="3958857039"/>
                    </a:ext>
                  </a:extLst>
                </a:gridCol>
                <a:gridCol w="945674">
                  <a:extLst>
                    <a:ext uri="{9D8B030D-6E8A-4147-A177-3AD203B41FA5}">
                      <a16:colId xmlns:a16="http://schemas.microsoft.com/office/drawing/2014/main" val="431256155"/>
                    </a:ext>
                  </a:extLst>
                </a:gridCol>
                <a:gridCol w="963517">
                  <a:extLst>
                    <a:ext uri="{9D8B030D-6E8A-4147-A177-3AD203B41FA5}">
                      <a16:colId xmlns:a16="http://schemas.microsoft.com/office/drawing/2014/main" val="310815504"/>
                    </a:ext>
                  </a:extLst>
                </a:gridCol>
                <a:gridCol w="1110721">
                  <a:extLst>
                    <a:ext uri="{9D8B030D-6E8A-4147-A177-3AD203B41FA5}">
                      <a16:colId xmlns:a16="http://schemas.microsoft.com/office/drawing/2014/main" val="3576637490"/>
                    </a:ext>
                  </a:extLst>
                </a:gridCol>
                <a:gridCol w="1017045">
                  <a:extLst>
                    <a:ext uri="{9D8B030D-6E8A-4147-A177-3AD203B41FA5}">
                      <a16:colId xmlns:a16="http://schemas.microsoft.com/office/drawing/2014/main" val="465549393"/>
                    </a:ext>
                  </a:extLst>
                </a:gridCol>
              </a:tblGrid>
              <a:tr h="4528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State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Stops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Time Range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2009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2010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2011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2012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2013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2014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2015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2016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3579567"/>
                  </a:ext>
                </a:extLst>
              </a:tr>
              <a:tr h="4528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Washington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8,624,032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2009–2016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Dec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Dec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Dec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Mar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9329607"/>
                  </a:ext>
                </a:extLst>
              </a:tr>
              <a:tr h="4528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Colorado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2,584,744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2010–2016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x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Dec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Dec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1-3,6,10,12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9320218"/>
                  </a:ext>
                </a:extLst>
              </a:tr>
              <a:tr h="4528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Nevada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737,294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2012–2016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x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x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x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Feb, Jul - Dec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Dec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Dec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Dec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May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0416211"/>
                  </a:ext>
                </a:extLst>
              </a:tr>
              <a:tr h="4528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North Dakota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330,063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2010–2015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x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Dec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June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x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1095954"/>
                  </a:ext>
                </a:extLst>
              </a:tr>
              <a:tr h="4528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Wyoming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173,455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2011–2012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x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x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Jan - Dec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Jan - Dec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x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x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>
                          <a:effectLst/>
                        </a:rPr>
                        <a:t>x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u="none" strike="noStrike" dirty="0">
                          <a:effectLst/>
                        </a:rPr>
                        <a:t>x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8183258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4161170" y="2316541"/>
            <a:ext cx="7849434" cy="26035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What I need to </a:t>
            </a:r>
            <a:r>
              <a:rPr lang="en-US" sz="2000" dirty="0" smtClean="0"/>
              <a:t>do:</a:t>
            </a:r>
          </a:p>
          <a:p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Aiming at ideal features and states</a:t>
            </a:r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Determining techniques to measure those complexity data then extracting the valuable one</a:t>
            </a:r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Identifying any relationships among features (Classification Model)</a:t>
            </a:r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Reflecting the outcomes</a:t>
            </a:r>
            <a:endParaRPr lang="en-US" sz="2000" dirty="0" smtClean="0"/>
          </a:p>
        </p:txBody>
      </p:sp>
      <p:grpSp>
        <p:nvGrpSpPr>
          <p:cNvPr id="22" name="Group 21"/>
          <p:cNvGrpSpPr/>
          <p:nvPr/>
        </p:nvGrpSpPr>
        <p:grpSpPr>
          <a:xfrm>
            <a:off x="529305" y="424962"/>
            <a:ext cx="3438526" cy="5893012"/>
            <a:chOff x="471377" y="277206"/>
            <a:chExt cx="3438526" cy="5893012"/>
          </a:xfrm>
        </p:grpSpPr>
        <p:grpSp>
          <p:nvGrpSpPr>
            <p:cNvPr id="5" name="Group 4"/>
            <p:cNvGrpSpPr/>
            <p:nvPr/>
          </p:nvGrpSpPr>
          <p:grpSpPr>
            <a:xfrm>
              <a:off x="471377" y="277206"/>
              <a:ext cx="3438526" cy="5849501"/>
              <a:chOff x="409479" y="206949"/>
              <a:chExt cx="3438526" cy="5849501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5"/>
              <a:srcRect l="25341" t="21867" r="65222" b="65664"/>
              <a:stretch/>
            </p:blipFill>
            <p:spPr>
              <a:xfrm>
                <a:off x="579719" y="206949"/>
                <a:ext cx="3082694" cy="227628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/>
              <a:srcRect l="23955" t="21822" r="58245" b="45244"/>
              <a:stretch/>
            </p:blipFill>
            <p:spPr>
              <a:xfrm>
                <a:off x="409479" y="2477581"/>
                <a:ext cx="3438526" cy="3578869"/>
              </a:xfrm>
              <a:prstGeom prst="rect">
                <a:avLst/>
              </a:prstGeom>
            </p:spPr>
          </p:pic>
        </p:grpSp>
        <p:sp>
          <p:nvSpPr>
            <p:cNvPr id="6" name="Oval 5"/>
            <p:cNvSpPr/>
            <p:nvPr/>
          </p:nvSpPr>
          <p:spPr>
            <a:xfrm>
              <a:off x="772999" y="678954"/>
              <a:ext cx="295674" cy="32971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Oval 19"/>
            <p:cNvSpPr/>
            <p:nvPr/>
          </p:nvSpPr>
          <p:spPr>
            <a:xfrm>
              <a:off x="1426214" y="5840504"/>
              <a:ext cx="374306" cy="32971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/>
            <p:cNvSpPr/>
            <p:nvPr/>
          </p:nvSpPr>
          <p:spPr>
            <a:xfrm>
              <a:off x="1494032" y="3259571"/>
              <a:ext cx="231073" cy="2566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575316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0612" y="914703"/>
            <a:ext cx="4440025" cy="501944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In general, </a:t>
            </a:r>
            <a:r>
              <a:rPr lang="en-AU" b="1" dirty="0" smtClean="0"/>
              <a:t>this project is to </a:t>
            </a:r>
            <a:r>
              <a:rPr lang="en-AU" b="1" dirty="0"/>
              <a:t>investigate </a:t>
            </a:r>
            <a:r>
              <a:rPr lang="en-AU" b="1" i="1" u="sng" dirty="0">
                <a:solidFill>
                  <a:schemeClr val="accent1">
                    <a:lumMod val="75000"/>
                  </a:schemeClr>
                </a:solidFill>
              </a:rPr>
              <a:t>the distribution and the trends of offending behaviours among different aged </a:t>
            </a:r>
            <a:r>
              <a:rPr lang="en-AU" b="1" i="1" u="sng" dirty="0" smtClean="0">
                <a:solidFill>
                  <a:schemeClr val="accent1">
                    <a:lumMod val="75000"/>
                  </a:schemeClr>
                </a:solidFill>
              </a:rPr>
              <a:t>drivers </a:t>
            </a:r>
            <a:r>
              <a:rPr lang="en-AU" b="1" dirty="0" smtClean="0"/>
              <a:t>in the United Sates </a:t>
            </a:r>
            <a:br>
              <a:rPr lang="en-AU" b="1" dirty="0" smtClean="0"/>
            </a:br>
            <a:endParaRPr lang="en-AU" b="1" dirty="0" smtClean="0"/>
          </a:p>
          <a:p>
            <a:r>
              <a:rPr lang="en-AU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AU" b="1" u="sng" dirty="0">
                <a:solidFill>
                  <a:schemeClr val="accent1">
                    <a:lumMod val="75000"/>
                  </a:schemeClr>
                </a:solidFill>
              </a:rPr>
              <a:t>Main objectives of this </a:t>
            </a:r>
            <a:r>
              <a:rPr lang="en-AU" b="1" u="sng" dirty="0" smtClean="0">
                <a:solidFill>
                  <a:schemeClr val="accent1">
                    <a:lumMod val="75000"/>
                  </a:schemeClr>
                </a:solidFill>
              </a:rPr>
              <a:t>project:</a:t>
            </a:r>
            <a:endParaRPr lang="en-AU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502920" lvl="1" indent="0">
              <a:buNone/>
            </a:pPr>
            <a:r>
              <a:rPr lang="en-AU" dirty="0" smtClean="0"/>
              <a:t/>
            </a:r>
            <a:br>
              <a:rPr lang="en-AU" dirty="0" smtClean="0"/>
            </a:br>
            <a:r>
              <a:rPr lang="en-AU" b="1" dirty="0" smtClean="0">
                <a:solidFill>
                  <a:srgbClr val="7030A0"/>
                </a:solidFill>
              </a:rPr>
              <a:t>1. To claim an effective method to aggregate the driving violation</a:t>
            </a:r>
            <a:r>
              <a:rPr lang="en-AU" b="1" dirty="0" smtClean="0"/>
              <a:t/>
            </a:r>
            <a:br>
              <a:rPr lang="en-AU" b="1" dirty="0" smtClean="0"/>
            </a:br>
            <a:endParaRPr lang="en-AU" b="1" dirty="0" smtClean="0"/>
          </a:p>
          <a:p>
            <a:pPr marL="502920" lvl="1" indent="0">
              <a:buNone/>
            </a:pPr>
            <a:r>
              <a:rPr lang="en-AU" b="1" dirty="0" smtClean="0">
                <a:solidFill>
                  <a:srgbClr val="7030A0"/>
                </a:solidFill>
              </a:rPr>
              <a:t>2. To compute </a:t>
            </a:r>
            <a:r>
              <a:rPr lang="en-AU" b="1" dirty="0">
                <a:solidFill>
                  <a:srgbClr val="7030A0"/>
                </a:solidFill>
              </a:rPr>
              <a:t>the weight of traffic </a:t>
            </a:r>
            <a:r>
              <a:rPr lang="en-AU" b="1" dirty="0" smtClean="0">
                <a:solidFill>
                  <a:srgbClr val="7030A0"/>
                </a:solidFill>
              </a:rPr>
              <a:t>violation and offenders (by state-level, year-level)</a:t>
            </a:r>
            <a:r>
              <a:rPr lang="en-AU" b="1" dirty="0" smtClean="0"/>
              <a:t/>
            </a:r>
            <a:br>
              <a:rPr lang="en-AU" b="1" dirty="0" smtClean="0"/>
            </a:br>
            <a:endParaRPr lang="en-AU" b="1" dirty="0"/>
          </a:p>
          <a:p>
            <a:pPr marL="502920" lvl="1" indent="0">
              <a:buNone/>
            </a:pPr>
            <a:r>
              <a:rPr lang="en-AU" b="1" dirty="0" smtClean="0">
                <a:solidFill>
                  <a:srgbClr val="7030A0"/>
                </a:solidFill>
              </a:rPr>
              <a:t>3. To </a:t>
            </a:r>
            <a:r>
              <a:rPr lang="en-AU" b="1" dirty="0">
                <a:solidFill>
                  <a:srgbClr val="7030A0"/>
                </a:solidFill>
              </a:rPr>
              <a:t>examine the correlation between the driver ages and </a:t>
            </a:r>
            <a:r>
              <a:rPr lang="en-AU" b="1" dirty="0" smtClean="0">
                <a:solidFill>
                  <a:srgbClr val="7030A0"/>
                </a:solidFill>
              </a:rPr>
              <a:t>traffic </a:t>
            </a:r>
            <a:r>
              <a:rPr lang="en-AU" b="1" dirty="0">
                <a:solidFill>
                  <a:srgbClr val="7030A0"/>
                </a:solidFill>
              </a:rPr>
              <a:t>citation</a:t>
            </a:r>
            <a:r>
              <a:rPr lang="en-AU" b="1" dirty="0" smtClean="0">
                <a:solidFill>
                  <a:srgbClr val="7030A0"/>
                </a:solidFill>
              </a:rPr>
              <a:t>;</a:t>
            </a:r>
            <a:endParaRPr lang="en-AU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5</a:t>
            </a:fld>
            <a:endParaRPr lang="en-A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02857" y="1135353"/>
            <a:ext cx="3987755" cy="230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Top Causes of Car Accidents in </a:t>
            </a:r>
            <a:r>
              <a:rPr lang="en-US" b="1" dirty="0" smtClean="0"/>
              <a:t>US</a:t>
            </a:r>
            <a:endParaRPr lang="en-US" b="1" dirty="0"/>
          </a:p>
          <a:p>
            <a:r>
              <a:rPr lang="en-US" sz="1800" b="1" dirty="0">
                <a:solidFill>
                  <a:srgbClr val="7030A0"/>
                </a:solidFill>
              </a:rPr>
              <a:t>Speeding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DUI </a:t>
            </a:r>
            <a:br>
              <a:rPr lang="en-US" sz="1800" b="1" dirty="0">
                <a:solidFill>
                  <a:srgbClr val="7030A0"/>
                </a:solidFill>
              </a:rPr>
            </a:br>
            <a:r>
              <a:rPr lang="en-US" sz="1800" b="1" dirty="0">
                <a:solidFill>
                  <a:srgbClr val="7030A0"/>
                </a:solidFill>
              </a:rPr>
              <a:t>(Driving under the influence of alcohol or drug)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Distracted Driving </a:t>
            </a:r>
            <a:br>
              <a:rPr lang="en-US" sz="1800" b="1" dirty="0">
                <a:solidFill>
                  <a:srgbClr val="7030A0"/>
                </a:solidFill>
              </a:rPr>
            </a:br>
            <a:r>
              <a:rPr lang="en-US" sz="1800" b="1" dirty="0">
                <a:solidFill>
                  <a:srgbClr val="7030A0"/>
                </a:solidFill>
              </a:rPr>
              <a:t>(Cell Phone or other digital device use)</a:t>
            </a:r>
          </a:p>
        </p:txBody>
      </p:sp>
      <p:sp>
        <p:nvSpPr>
          <p:cNvPr id="6" name="Rectangle 5"/>
          <p:cNvSpPr/>
          <p:nvPr/>
        </p:nvSpPr>
        <p:spPr>
          <a:xfrm>
            <a:off x="252919" y="653891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000" dirty="0"/>
              <a:t>https://thomasjhenrylaw.com/blog/auto-accidents/top-causes-car-accidents/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402858" y="3697936"/>
            <a:ext cx="3987755" cy="230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/>
              <a:t>Which age group of drivers are responsible for those violation mainl</a:t>
            </a:r>
            <a:r>
              <a:rPr lang="en-US" sz="1900" b="1" dirty="0"/>
              <a:t>y</a:t>
            </a:r>
            <a:r>
              <a:rPr lang="en-US" sz="1900" b="1" dirty="0"/>
              <a:t>?</a:t>
            </a:r>
            <a:endParaRPr lang="en-US" sz="1900" b="1" dirty="0"/>
          </a:p>
          <a:p>
            <a:r>
              <a:rPr lang="en-US" sz="1800" b="1" dirty="0" smtClean="0">
                <a:solidFill>
                  <a:srgbClr val="7030A0"/>
                </a:solidFill>
              </a:rPr>
              <a:t>Younger Adult Driver (20-30)??? </a:t>
            </a:r>
            <a:br>
              <a:rPr lang="en-US" sz="1800" b="1" dirty="0" smtClean="0">
                <a:solidFill>
                  <a:srgbClr val="7030A0"/>
                </a:solidFill>
              </a:rPr>
            </a:br>
            <a:r>
              <a:rPr lang="en-US" sz="1800" b="1" dirty="0" smtClean="0">
                <a:solidFill>
                  <a:srgbClr val="7030A0"/>
                </a:solidFill>
              </a:rPr>
              <a:t>New Driver, Risky</a:t>
            </a:r>
            <a:endParaRPr lang="en-US" sz="1800" b="1" dirty="0">
              <a:solidFill>
                <a:srgbClr val="7030A0"/>
              </a:solidFill>
            </a:endParaRPr>
          </a:p>
          <a:p>
            <a:r>
              <a:rPr lang="en-US" sz="1800" b="1" dirty="0" smtClean="0">
                <a:solidFill>
                  <a:srgbClr val="7030A0"/>
                </a:solidFill>
              </a:rPr>
              <a:t>Older Adult Driver (30+)???</a:t>
            </a:r>
            <a:br>
              <a:rPr lang="en-US" sz="1800" b="1" dirty="0" smtClean="0">
                <a:solidFill>
                  <a:srgbClr val="7030A0"/>
                </a:solidFill>
              </a:rPr>
            </a:br>
            <a:r>
              <a:rPr lang="en-US" sz="1800" b="1" dirty="0" smtClean="0">
                <a:solidFill>
                  <a:srgbClr val="7030A0"/>
                </a:solidFill>
              </a:rPr>
              <a:t>Age affected driving errors</a:t>
            </a:r>
            <a:endParaRPr lang="en-US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6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In-Scope </a:t>
            </a:r>
            <a:r>
              <a:rPr lang="en-AU" dirty="0" smtClean="0"/>
              <a:t>Datasets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6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320" t="16275" r="6573" b="15044"/>
          <a:stretch/>
        </p:blipFill>
        <p:spPr>
          <a:xfrm>
            <a:off x="1989056" y="553201"/>
            <a:ext cx="9998371" cy="56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7</a:t>
            </a:fld>
            <a:endParaRPr lang="en-AU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640" y="2185310"/>
            <a:ext cx="2922704" cy="2570280"/>
          </a:xfrm>
        </p:spPr>
        <p:txBody>
          <a:bodyPr>
            <a:normAutofit/>
          </a:bodyPr>
          <a:lstStyle/>
          <a:p>
            <a:r>
              <a:rPr lang="en-AU" b="1" dirty="0" smtClean="0"/>
              <a:t>Project Deliverables</a:t>
            </a:r>
            <a:endParaRPr lang="en-AU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96186" y="716876"/>
            <a:ext cx="7481968" cy="5639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/>
            </a:r>
            <a:br>
              <a:rPr lang="en-AU" dirty="0"/>
            </a:br>
            <a:r>
              <a:rPr lang="en-AU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AU" dirty="0">
                <a:sym typeface="Wingdings" panose="05000000000000000000" pitchFamily="2" charset="2"/>
              </a:rPr>
              <a:t> </a:t>
            </a:r>
            <a:r>
              <a:rPr lang="en-AU" b="1" u="sng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 Descriptive Analysis Report</a:t>
            </a:r>
            <a:r>
              <a:rPr lang="en-AU" dirty="0" smtClean="0">
                <a:sym typeface="Wingdings" panose="05000000000000000000" pitchFamily="2" charset="2"/>
              </a:rPr>
              <a:t/>
            </a:r>
            <a:br>
              <a:rPr lang="en-AU" dirty="0" smtClean="0">
                <a:sym typeface="Wingdings" panose="05000000000000000000" pitchFamily="2" charset="2"/>
              </a:rPr>
            </a:br>
            <a:r>
              <a:rPr lang="en-AU" dirty="0" smtClean="0">
                <a:sym typeface="Wingdings" panose="05000000000000000000" pitchFamily="2" charset="2"/>
              </a:rPr>
              <a:t/>
            </a:r>
            <a:br>
              <a:rPr lang="en-AU" dirty="0" smtClean="0">
                <a:sym typeface="Wingdings" panose="05000000000000000000" pitchFamily="2" charset="2"/>
              </a:rPr>
            </a:br>
            <a:endParaRPr lang="en-AU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b="1" dirty="0" smtClean="0">
                <a:sym typeface="Wingdings" panose="05000000000000000000" pitchFamily="2" charset="2"/>
              </a:rPr>
              <a:t>Techniques:</a:t>
            </a:r>
          </a:p>
          <a:p>
            <a:pPr marL="0" indent="0">
              <a:buNone/>
            </a:pPr>
            <a: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1) Methods to aggregate complex data and extract the valuable data</a:t>
            </a:r>
          </a:p>
          <a:p>
            <a:pPr marL="0" indent="0">
              <a:buNone/>
            </a:pPr>
            <a: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2) Methods to compute and compare the weight of traffic violation and  offenders with levels of state and time </a:t>
            </a:r>
            <a: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	</a:t>
            </a:r>
            <a: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/>
            </a:r>
            <a:b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</a:br>
            <a:endParaRPr lang="en-AU" b="1" dirty="0" smtClean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b="1" dirty="0">
                <a:sym typeface="Wingdings" panose="05000000000000000000" pitchFamily="2" charset="2"/>
              </a:rPr>
              <a:t>Analysis:</a:t>
            </a:r>
            <a: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/>
            </a:r>
            <a:b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</a:br>
            <a: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		</a:t>
            </a:r>
            <a:b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</a:br>
            <a: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1) </a:t>
            </a: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Demographic analysis based on resident population and the driver population</a:t>
            </a:r>
            <a:endParaRPr lang="en-AU" b="1" dirty="0" smtClean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2) </a:t>
            </a:r>
            <a:r>
              <a:rPr lang="en-AU" b="1" dirty="0">
                <a:solidFill>
                  <a:srgbClr val="7030A0"/>
                </a:solidFill>
                <a:sym typeface="Wingdings" panose="05000000000000000000" pitchFamily="2" charset="2"/>
              </a:rPr>
              <a:t>C</a:t>
            </a:r>
            <a:r>
              <a:rPr lang="en-AU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orrelations between traffic violation and driver age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3) Trends of driving error activities within each targeted states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4) Reason detection for certain outstanding data</a:t>
            </a:r>
            <a:endParaRPr lang="en-AU" b="1" dirty="0" smtClean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13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065047" cy="4601183"/>
          </a:xfrm>
        </p:spPr>
        <p:txBody>
          <a:bodyPr/>
          <a:lstStyle/>
          <a:p>
            <a:r>
              <a:rPr lang="en-AU" b="1" dirty="0"/>
              <a:t>Methodologies for Project Plan and Execution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8</a:t>
            </a:fld>
            <a:endParaRPr lang="en-AU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461657" y="205273"/>
            <a:ext cx="8703405" cy="6516202"/>
          </a:xfrm>
        </p:spPr>
        <p:txBody>
          <a:bodyPr>
            <a:normAutofit fontScale="92500" lnSpcReduction="20000"/>
          </a:bodyPr>
          <a:lstStyle/>
          <a:p>
            <a:r>
              <a:rPr lang="en-AU" sz="2400" b="1" u="sng" dirty="0">
                <a:solidFill>
                  <a:schemeClr val="accent1">
                    <a:lumMod val="75000"/>
                  </a:schemeClr>
                </a:solidFill>
              </a:rPr>
              <a:t>Project Methodologies:</a:t>
            </a:r>
            <a:r>
              <a:rPr lang="en-AU" b="1" u="sng" dirty="0"/>
              <a:t> 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sz="2400" b="1" u="sng" dirty="0">
                <a:solidFill>
                  <a:schemeClr val="accent1">
                    <a:lumMod val="75000"/>
                  </a:schemeClr>
                </a:solidFill>
              </a:rPr>
              <a:t>Project Management Approach:</a:t>
            </a: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AU" sz="2400" b="1" dirty="0">
                <a:solidFill>
                  <a:srgbClr val="7030A0"/>
                </a:solidFill>
              </a:rPr>
              <a:t>Scrum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 err="1"/>
              <a:t>Cynefin</a:t>
            </a:r>
            <a:r>
              <a:rPr lang="en-AU" dirty="0"/>
              <a:t>: Complex products and complex environment </a:t>
            </a:r>
          </a:p>
          <a:p>
            <a:r>
              <a:rPr lang="en-AU" sz="2400" b="1" u="sng" dirty="0" smtClean="0">
                <a:solidFill>
                  <a:schemeClr val="accent1">
                    <a:lumMod val="75000"/>
                  </a:schemeClr>
                </a:solidFill>
              </a:rPr>
              <a:t>Scrum Advantages (5):</a:t>
            </a:r>
            <a:endParaRPr lang="en-AU" sz="24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lvl="0"/>
            <a:r>
              <a:rPr lang="en-AU" dirty="0" smtClean="0"/>
              <a:t>Transparent </a:t>
            </a:r>
            <a:r>
              <a:rPr lang="en-AU" dirty="0"/>
              <a:t>plan and visible progress will make the communication effective between supervisor and me.</a:t>
            </a:r>
          </a:p>
          <a:p>
            <a:pPr lvl="0"/>
            <a:r>
              <a:rPr lang="en-AU" dirty="0"/>
              <a:t>“To do”, “done” “undo” will enable me to control the progress on the right track. </a:t>
            </a:r>
          </a:p>
          <a:p>
            <a:pPr lvl="0"/>
            <a:r>
              <a:rPr lang="en-AU" dirty="0"/>
              <a:t>Sprint retrospect will allow me to adjust progress as an increment.</a:t>
            </a:r>
          </a:p>
          <a:p>
            <a:pPr lvl="0"/>
            <a:r>
              <a:rPr lang="en-AU" dirty="0"/>
              <a:t>It will enable the project to be completed on time.</a:t>
            </a:r>
          </a:p>
          <a:p>
            <a:pPr lvl="0"/>
            <a:r>
              <a:rPr lang="en-AU" dirty="0"/>
              <a:t>It will help to reduce the risk of submitting failure outcomes.           </a:t>
            </a:r>
          </a:p>
          <a:p>
            <a:r>
              <a:rPr lang="en-AU" sz="2400" b="1" u="sng" dirty="0">
                <a:solidFill>
                  <a:schemeClr val="accent1">
                    <a:lumMod val="75000"/>
                  </a:schemeClr>
                </a:solidFill>
              </a:rPr>
              <a:t>Programming Tools: </a:t>
            </a:r>
            <a:r>
              <a:rPr lang="en-AU" sz="2400" b="1" dirty="0">
                <a:solidFill>
                  <a:srgbClr val="7030A0"/>
                </a:solidFill>
              </a:rPr>
              <a:t>R and </a:t>
            </a:r>
            <a:r>
              <a:rPr lang="en-AU" sz="2400" b="1" dirty="0" err="1" smtClean="0">
                <a:solidFill>
                  <a:srgbClr val="7030A0"/>
                </a:solidFill>
              </a:rPr>
              <a:t>RStudio</a:t>
            </a:r>
            <a:endParaRPr lang="en-AU" dirty="0">
              <a:solidFill>
                <a:srgbClr val="7030A0"/>
              </a:solidFill>
            </a:endParaRPr>
          </a:p>
        </p:txBody>
      </p:sp>
      <p:graphicFrame>
        <p:nvGraphicFramePr>
          <p:cNvPr id="13" name="表格 3">
            <a:extLst>
              <a:ext uri="{FF2B5EF4-FFF2-40B4-BE49-F238E27FC236}">
                <a16:creationId xmlns:a16="http://schemas.microsoft.com/office/drawing/2014/main" id="{DD578163-B7A5-4DA7-B2EE-5F405B46BB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26430" y="698298"/>
          <a:ext cx="7823000" cy="2179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5750">
                  <a:extLst>
                    <a:ext uri="{9D8B030D-6E8A-4147-A177-3AD203B41FA5}">
                      <a16:colId xmlns:a16="http://schemas.microsoft.com/office/drawing/2014/main" val="1643908779"/>
                    </a:ext>
                  </a:extLst>
                </a:gridCol>
                <a:gridCol w="1955750">
                  <a:extLst>
                    <a:ext uri="{9D8B030D-6E8A-4147-A177-3AD203B41FA5}">
                      <a16:colId xmlns:a16="http://schemas.microsoft.com/office/drawing/2014/main" val="1215226781"/>
                    </a:ext>
                  </a:extLst>
                </a:gridCol>
                <a:gridCol w="1955750">
                  <a:extLst>
                    <a:ext uri="{9D8B030D-6E8A-4147-A177-3AD203B41FA5}">
                      <a16:colId xmlns:a16="http://schemas.microsoft.com/office/drawing/2014/main" val="706336411"/>
                    </a:ext>
                  </a:extLst>
                </a:gridCol>
                <a:gridCol w="1955750">
                  <a:extLst>
                    <a:ext uri="{9D8B030D-6E8A-4147-A177-3AD203B41FA5}">
                      <a16:colId xmlns:a16="http://schemas.microsoft.com/office/drawing/2014/main" val="2190481058"/>
                    </a:ext>
                  </a:extLst>
                </a:gridCol>
              </a:tblGrid>
              <a:tr h="531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Phase One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Data Preparation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Phase Two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</a:rPr>
                        <a:t>Data Analysis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Phase Three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Results Reflection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Phase Four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</a:rPr>
                        <a:t>Results Dissemination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761770"/>
                  </a:ext>
                </a:extLst>
              </a:tr>
              <a:tr h="16313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Step 1: Defining problem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Step 2: Identifying ideal datasets to answer analysis problems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Step 3: Acquiring data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Step 4: Cleaning data 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Step 5: Exploring data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Step 6: </a:t>
                      </a:r>
                      <a:r>
                        <a:rPr lang="en-AU" sz="1100" dirty="0" smtClean="0">
                          <a:effectLst/>
                        </a:rPr>
                        <a:t>Modelling data and Statistical </a:t>
                      </a:r>
                      <a:r>
                        <a:rPr lang="en-AU" sz="1100" dirty="0" smtClean="0">
                          <a:effectLst/>
                        </a:rPr>
                        <a:t>analysis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Step 7: Interpreting results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 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Step8: Communicating and distributing results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 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348476"/>
                  </a:ext>
                </a:extLst>
              </a:tr>
            </a:tbl>
          </a:graphicData>
        </a:graphic>
      </p:graphicFrame>
      <p:pic>
        <p:nvPicPr>
          <p:cNvPr id="6" name="图片 25" descr="C:\Users\Laney\AppData\Local\Microsoft\Windows\INetCache\Content.Word\R-Studio-Crack-8.0-Build-164464-Full-Version-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472" y="1057440"/>
            <a:ext cx="6556333" cy="4667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7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MoSCow</a:t>
            </a:r>
            <a:r>
              <a:rPr lang="en-AU" dirty="0"/>
              <a:t> Prioritised Scope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122A7-723D-4C3E-BAFE-5FD1143E16F9}" type="slidenum">
              <a:rPr lang="en-AU" smtClean="0"/>
              <a:t>9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2634" t="22405" r="55542" b="16723"/>
          <a:stretch/>
        </p:blipFill>
        <p:spPr>
          <a:xfrm>
            <a:off x="4526367" y="337628"/>
            <a:ext cx="5737818" cy="6173600"/>
          </a:xfrm>
          <a:prstGeom prst="rect">
            <a:avLst/>
          </a:prstGeom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433916296"/>
              </p:ext>
            </p:extLst>
          </p:nvPr>
        </p:nvGraphicFramePr>
        <p:xfrm>
          <a:off x="5469047" y="1888402"/>
          <a:ext cx="5348123" cy="2750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876581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2206</TotalTime>
  <Words>1403</Words>
  <Application>Microsoft Office PowerPoint</Application>
  <PresentationFormat>Widescreen</PresentationFormat>
  <Paragraphs>633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DengXian</vt:lpstr>
      <vt:lpstr>Arial</vt:lpstr>
      <vt:lpstr>Calibri</vt:lpstr>
      <vt:lpstr>Corbel</vt:lpstr>
      <vt:lpstr>Wingdings</vt:lpstr>
      <vt:lpstr>Wingdings 2</vt:lpstr>
      <vt:lpstr>Frame</vt:lpstr>
      <vt:lpstr>PowerPoint Presentation</vt:lpstr>
      <vt:lpstr>Project Outline</vt:lpstr>
      <vt:lpstr>Exploration of the Stanford Open Policing Dataset Across United States   A Research Project IFN702 Project</vt:lpstr>
      <vt:lpstr>Complexity of Data</vt:lpstr>
      <vt:lpstr>Project Purpose</vt:lpstr>
      <vt:lpstr>In-Scope Datasets</vt:lpstr>
      <vt:lpstr>Project Deliverables</vt:lpstr>
      <vt:lpstr>Methodologies for Project Plan and Execution</vt:lpstr>
      <vt:lpstr>MoSCow Prioritised Scope List</vt:lpstr>
      <vt:lpstr>Scrum and 3rd party Tool to Manage Project</vt:lpstr>
      <vt:lpstr>Outcomes Overview</vt:lpstr>
      <vt:lpstr>Colorado</vt:lpstr>
      <vt:lpstr>Nevada</vt:lpstr>
      <vt:lpstr>Washington</vt:lpstr>
      <vt:lpstr>It increased greatly 69% in all types of violations from 2013 to 2014</vt:lpstr>
      <vt:lpstr>PowerPoint Presentation</vt:lpstr>
      <vt:lpstr>PowerPoint Presentation</vt:lpstr>
      <vt:lpstr>Significance of Outcomes</vt:lpstr>
      <vt:lpstr>Significance of Outcome - Examples</vt:lpstr>
      <vt:lpstr>The End</vt:lpstr>
      <vt:lpstr>Project Purpose</vt:lpstr>
      <vt:lpstr>PowerPoint Presentation</vt:lpstr>
      <vt:lpstr>PowerPoint Presentation</vt:lpstr>
      <vt:lpstr>Project Problems</vt:lpstr>
      <vt:lpstr>Outcomes Overview - Descriptive Analysis</vt:lpstr>
      <vt:lpstr>Outcomes Overview</vt:lpstr>
      <vt:lpstr>Project Background</vt:lpstr>
    </vt:vector>
  </TitlesOfParts>
  <Company>Queensland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Error  for Zillow’s Zestimate:  A Data Analysis Project</dc:title>
  <dc:creator>Laney Qin</dc:creator>
  <cp:lastModifiedBy>Laney Qin</cp:lastModifiedBy>
  <cp:revision>93</cp:revision>
  <dcterms:created xsi:type="dcterms:W3CDTF">2017-08-06T01:06:18Z</dcterms:created>
  <dcterms:modified xsi:type="dcterms:W3CDTF">2018-05-17T04:36:05Z</dcterms:modified>
</cp:coreProperties>
</file>